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9" r:id="rId5"/>
  </p:sldMasterIdLst>
  <p:notesMasterIdLst>
    <p:notesMasterId r:id="rId6"/>
  </p:notesMasterIdLst>
  <p:sldIdLst>
    <p:sldId id="256" r:id="rId7"/>
  </p:sldIdLst>
  <p:sldSz cy="42803750" cx="30275200"/>
  <p:notesSz cx="7102475" cy="102346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288">
          <p15:clr>
            <a:srgbClr val="A4A3A4"/>
          </p15:clr>
        </p15:guide>
        <p15:guide id="2" orient="horz" pos="26261">
          <p15:clr>
            <a:srgbClr val="A4A3A4"/>
          </p15:clr>
        </p15:guide>
        <p15:guide id="3" orient="horz" pos="2793">
          <p15:clr>
            <a:srgbClr val="A4A3A4"/>
          </p15:clr>
        </p15:guide>
        <p15:guide id="4"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2EAFA4F-DCF7-41A6-9F99-1D9B476B9F45}">
  <a:tblStyle styleId="{32EAFA4F-DCF7-41A6-9F99-1D9B476B9F45}"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3F9FA"/>
          </a:solidFill>
        </a:fill>
      </a:tcStyle>
    </a:wholeTbl>
    <a:band1H>
      <a:tcTxStyle/>
      <a:tcStyle>
        <a:fill>
          <a:solidFill>
            <a:srgbClr val="E7F3F4"/>
          </a:solidFill>
        </a:fill>
      </a:tcStyle>
    </a:band1H>
    <a:band2H>
      <a:tcTxStyle/>
    </a:band2H>
    <a:band1V>
      <a:tcTxStyle/>
      <a:tcStyle>
        <a:fill>
          <a:solidFill>
            <a:srgbClr val="E7F3F4"/>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6288" orient="horz"/>
        <p:guide pos="26261" orient="horz"/>
        <p:guide pos="2793" orient="horz"/>
        <p:guide pos="9536"/>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s>
</file>

<file path=ppt/media/image1.png>
</file>

<file path=ppt/media/image10.png>
</file>

<file path=ppt/media/image11.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3077740" cy="511731"/>
          </a:xfrm>
          <a:prstGeom prst="rect">
            <a:avLst/>
          </a:prstGeom>
          <a:noFill/>
          <a:ln>
            <a:noFill/>
          </a:ln>
        </p:spPr>
        <p:txBody>
          <a:bodyPr anchorCtr="0" anchor="t" bIns="49675" lIns="99325" spcFirstLastPara="1" rIns="99325" wrap="square" tIns="49675">
            <a:noAutofit/>
          </a:bodyPr>
          <a:lstStyle>
            <a:lvl1pPr lvl="0" marR="0" rtl="0" algn="l">
              <a:spcBef>
                <a:spcPts val="0"/>
              </a:spcBef>
              <a:spcAft>
                <a:spcPts val="0"/>
              </a:spcAft>
              <a:buSzPts val="1400"/>
              <a:buNone/>
              <a:defRPr b="0" i="0" sz="13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8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8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8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82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023057" y="1"/>
            <a:ext cx="3077740" cy="511731"/>
          </a:xfrm>
          <a:prstGeom prst="rect">
            <a:avLst/>
          </a:prstGeom>
          <a:noFill/>
          <a:ln>
            <a:noFill/>
          </a:ln>
        </p:spPr>
        <p:txBody>
          <a:bodyPr anchorCtr="0" anchor="t" bIns="49675" lIns="99325" spcFirstLastPara="1" rIns="99325" wrap="square" tIns="49675">
            <a:noAutofit/>
          </a:bodyPr>
          <a:lstStyle>
            <a:lvl1pPr lvl="0" marR="0" rtl="0" algn="r">
              <a:spcBef>
                <a:spcPts val="0"/>
              </a:spcBef>
              <a:spcAft>
                <a:spcPts val="0"/>
              </a:spcAft>
              <a:buSzPts val="1400"/>
              <a:buNone/>
              <a:defRPr b="0" i="0" sz="13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8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8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8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82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193925" y="766763"/>
            <a:ext cx="2716213" cy="3838575"/>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710248" y="4862321"/>
            <a:ext cx="5681980" cy="4605575"/>
          </a:xfrm>
          <a:prstGeom prst="rect">
            <a:avLst/>
          </a:prstGeom>
          <a:noFill/>
          <a:ln>
            <a:noFill/>
          </a:ln>
        </p:spPr>
        <p:txBody>
          <a:bodyPr anchorCtr="0" anchor="t" bIns="49675" lIns="99325" spcFirstLastPara="1" rIns="99325" wrap="square" tIns="49675">
            <a:noAutofit/>
          </a:bodyPr>
          <a:lstStyle>
            <a:lvl1pPr indent="-228600" lvl="0" marL="457200" marR="0" rtl="0" algn="l">
              <a:spcBef>
                <a:spcPts val="33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33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33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33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33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1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1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1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721125"/>
            <a:ext cx="3077740" cy="511731"/>
          </a:xfrm>
          <a:prstGeom prst="rect">
            <a:avLst/>
          </a:prstGeom>
          <a:noFill/>
          <a:ln>
            <a:noFill/>
          </a:ln>
        </p:spPr>
        <p:txBody>
          <a:bodyPr anchorCtr="0" anchor="b" bIns="49675" lIns="99325" spcFirstLastPara="1" rIns="99325" wrap="square" tIns="49675">
            <a:noAutofit/>
          </a:bodyPr>
          <a:lstStyle>
            <a:lvl1pPr lvl="0" marR="0" rtl="0" algn="l">
              <a:spcBef>
                <a:spcPts val="0"/>
              </a:spcBef>
              <a:spcAft>
                <a:spcPts val="0"/>
              </a:spcAft>
              <a:buSzPts val="1400"/>
              <a:buNone/>
              <a:defRPr b="0" i="0" sz="1300" u="none" cap="none" strike="noStrike">
                <a:solidFill>
                  <a:schemeClr val="dk1"/>
                </a:solidFill>
                <a:latin typeface="Arial"/>
                <a:ea typeface="Arial"/>
                <a:cs typeface="Arial"/>
                <a:sym typeface="Arial"/>
              </a:defRPr>
            </a:lvl1pPr>
            <a:lvl2pPr lvl="1"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2pPr>
            <a:lvl3pPr lvl="2"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3pPr>
            <a:lvl4pPr lvl="3"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4pPr>
            <a:lvl5pPr lvl="4" marR="0" rtl="0" algn="ctr">
              <a:spcBef>
                <a:spcPts val="0"/>
              </a:spcBef>
              <a:spcAft>
                <a:spcPts val="0"/>
              </a:spcAft>
              <a:buSzPts val="1400"/>
              <a:buNone/>
              <a:defRPr b="0" i="0" sz="82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82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82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82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82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023057" y="9721125"/>
            <a:ext cx="3077740" cy="511731"/>
          </a:xfrm>
          <a:prstGeom prst="rect">
            <a:avLst/>
          </a:prstGeom>
          <a:noFill/>
          <a:ln>
            <a:noFill/>
          </a:ln>
        </p:spPr>
        <p:txBody>
          <a:bodyPr anchorCtr="0" anchor="b" bIns="49675" lIns="99325" spcFirstLastPara="1" rIns="99325" wrap="square" tIns="49675">
            <a:noAutofit/>
          </a:bodyPr>
          <a:lstStyle/>
          <a:p>
            <a:pPr indent="0" lvl="0" marL="0" marR="0" rtl="0" algn="r">
              <a:spcBef>
                <a:spcPts val="0"/>
              </a:spcBef>
              <a:spcAft>
                <a:spcPts val="0"/>
              </a:spcAft>
              <a:buNone/>
            </a:pPr>
            <a:fld id="{00000000-1234-1234-1234-123412341234}" type="slidenum">
              <a:rPr b="0" i="0" lang="en-IN" sz="1300" u="none" cap="none" strike="noStrike">
                <a:solidFill>
                  <a:schemeClr val="dk1"/>
                </a:solidFill>
                <a:latin typeface="Arial"/>
                <a:ea typeface="Arial"/>
                <a:cs typeface="Arial"/>
                <a:sym typeface="Arial"/>
              </a:rPr>
              <a:t>‹#›</a:t>
            </a:fld>
            <a:endParaRPr b="0" i="0" sz="13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 name="Shape 14"/>
        <p:cNvGrpSpPr/>
        <p:nvPr/>
      </p:nvGrpSpPr>
      <p:grpSpPr>
        <a:xfrm>
          <a:off x="0" y="0"/>
          <a:ext cx="0" cy="0"/>
          <a:chOff x="0" y="0"/>
          <a:chExt cx="0" cy="0"/>
        </a:xfrm>
      </p:grpSpPr>
      <p:sp>
        <p:nvSpPr>
          <p:cNvPr id="15" name="Google Shape;15;p1:notes"/>
          <p:cNvSpPr txBox="1"/>
          <p:nvPr>
            <p:ph idx="12" type="sldNum"/>
          </p:nvPr>
        </p:nvSpPr>
        <p:spPr>
          <a:xfrm>
            <a:off x="4023057" y="9721125"/>
            <a:ext cx="3077740" cy="511731"/>
          </a:xfrm>
          <a:prstGeom prst="rect">
            <a:avLst/>
          </a:prstGeom>
          <a:noFill/>
          <a:ln>
            <a:noFill/>
          </a:ln>
        </p:spPr>
        <p:txBody>
          <a:bodyPr anchorCtr="0" anchor="b" bIns="49675" lIns="99325" spcFirstLastPara="1" rIns="99325" wrap="square" tIns="49675">
            <a:noAutofit/>
          </a:bodyPr>
          <a:lstStyle/>
          <a:p>
            <a:pPr indent="0" lvl="0" marL="0" rtl="0" algn="r">
              <a:spcBef>
                <a:spcPts val="0"/>
              </a:spcBef>
              <a:spcAft>
                <a:spcPts val="0"/>
              </a:spcAft>
              <a:buNone/>
            </a:pPr>
            <a:fld id="{00000000-1234-1234-1234-123412341234}" type="slidenum">
              <a:rPr lang="en-IN"/>
              <a:t>‹#›</a:t>
            </a:fld>
            <a:endParaRPr/>
          </a:p>
        </p:txBody>
      </p:sp>
      <p:sp>
        <p:nvSpPr>
          <p:cNvPr id="16" name="Google Shape;16;p1:notes"/>
          <p:cNvSpPr/>
          <p:nvPr>
            <p:ph idx="2" type="sldImg"/>
          </p:nvPr>
        </p:nvSpPr>
        <p:spPr>
          <a:xfrm>
            <a:off x="2193925" y="766763"/>
            <a:ext cx="2716213" cy="3838575"/>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 name="Google Shape;17;p1:notes"/>
          <p:cNvSpPr txBox="1"/>
          <p:nvPr>
            <p:ph idx="1" type="body"/>
          </p:nvPr>
        </p:nvSpPr>
        <p:spPr>
          <a:xfrm>
            <a:off x="710248" y="4862321"/>
            <a:ext cx="5681980" cy="4605575"/>
          </a:xfrm>
          <a:prstGeom prst="rect">
            <a:avLst/>
          </a:prstGeom>
          <a:noFill/>
          <a:ln>
            <a:noFill/>
          </a:ln>
        </p:spPr>
        <p:txBody>
          <a:bodyPr anchorCtr="0" anchor="t" bIns="49675" lIns="99325" spcFirstLastPara="1" rIns="99325" wrap="square" tIns="4967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13" name="Shape 1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hyperlink" Target="http://www.postersession.com/" TargetMode="Externa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9" name="Shape 9"/>
        <p:cNvGrpSpPr/>
        <p:nvPr/>
      </p:nvGrpSpPr>
      <p:grpSpPr>
        <a:xfrm>
          <a:off x="0" y="0"/>
          <a:ext cx="0" cy="0"/>
          <a:chOff x="0" y="0"/>
          <a:chExt cx="0" cy="0"/>
        </a:xfrm>
      </p:grpSpPr>
      <p:sp>
        <p:nvSpPr>
          <p:cNvPr id="10" name="Google Shape;10;p1"/>
          <p:cNvSpPr txBox="1"/>
          <p:nvPr/>
        </p:nvSpPr>
        <p:spPr>
          <a:xfrm rot="-5400000">
            <a:off x="24748747" y="42184202"/>
            <a:ext cx="388281" cy="103234"/>
          </a:xfrm>
          <a:prstGeom prst="rect">
            <a:avLst/>
          </a:prstGeom>
          <a:noFill/>
          <a:ln>
            <a:noFill/>
          </a:ln>
        </p:spPr>
        <p:txBody>
          <a:bodyPr anchorCtr="0" anchor="t" bIns="43475" lIns="86975" spcFirstLastPara="1" rIns="86975" wrap="square" tIns="43475">
            <a:noAutofit/>
          </a:bodyPr>
          <a:lstStyle/>
          <a:p>
            <a:pPr indent="0" lvl="0" marL="0" marR="0" rtl="0" algn="ctr">
              <a:lnSpc>
                <a:spcPct val="100000"/>
              </a:lnSpc>
              <a:spcBef>
                <a:spcPts val="0"/>
              </a:spcBef>
              <a:spcAft>
                <a:spcPts val="0"/>
              </a:spcAft>
              <a:buClr>
                <a:schemeClr val="dk1"/>
              </a:buClr>
              <a:buSzPts val="100"/>
              <a:buFont typeface="Arial"/>
              <a:buNone/>
            </a:pPr>
            <a:r>
              <a:rPr b="0" i="0" lang="en-IN" sz="100" u="sng" cap="none" strike="noStrike">
                <a:solidFill>
                  <a:schemeClr val="hlink"/>
                </a:solidFill>
                <a:latin typeface="Arial"/>
                <a:ea typeface="Arial"/>
                <a:cs typeface="Arial"/>
                <a:sym typeface="Arial"/>
                <a:hlinkClick r:id="rId1"/>
              </a:rPr>
              <a:t>www.postersession.com</a:t>
            </a:r>
            <a:endParaRPr b="0" i="0" sz="100" u="none" cap="none" strike="noStrike">
              <a:solidFill>
                <a:schemeClr val="dk1"/>
              </a:solidFill>
              <a:latin typeface="Arial"/>
              <a:ea typeface="Arial"/>
              <a:cs typeface="Arial"/>
              <a:sym typeface="Arial"/>
            </a:endParaRPr>
          </a:p>
        </p:txBody>
      </p:sp>
      <p:pic>
        <p:nvPicPr>
          <p:cNvPr id="11" name="Google Shape;11;p1"/>
          <p:cNvPicPr preferRelativeResize="0"/>
          <p:nvPr/>
        </p:nvPicPr>
        <p:blipFill rotWithShape="1">
          <a:blip r:embed="rId2">
            <a:alphaModFix/>
          </a:blip>
          <a:srcRect b="0" l="0" r="38726" t="0"/>
          <a:stretch/>
        </p:blipFill>
        <p:spPr>
          <a:xfrm>
            <a:off x="22904336" y="42144694"/>
            <a:ext cx="3809222" cy="207455"/>
          </a:xfrm>
          <a:prstGeom prst="rect">
            <a:avLst/>
          </a:prstGeom>
          <a:noFill/>
          <a:ln>
            <a:noFill/>
          </a:ln>
        </p:spPr>
      </p:pic>
      <p:sp>
        <p:nvSpPr>
          <p:cNvPr id="12" name="Google Shape;12;p1"/>
          <p:cNvSpPr txBox="1"/>
          <p:nvPr/>
        </p:nvSpPr>
        <p:spPr>
          <a:xfrm>
            <a:off x="26713556" y="42062331"/>
            <a:ext cx="2242539" cy="318678"/>
          </a:xfrm>
          <a:prstGeom prst="rect">
            <a:avLst/>
          </a:prstGeom>
          <a:noFill/>
          <a:ln>
            <a:noFill/>
          </a:ln>
        </p:spPr>
        <p:txBody>
          <a:bodyPr anchorCtr="0" anchor="t" bIns="43475" lIns="86975" spcFirstLastPara="1" rIns="86975" wrap="square" tIns="43475">
            <a:noAutofit/>
          </a:bodyPr>
          <a:lstStyle/>
          <a:p>
            <a:pPr indent="0" lvl="0" marL="0" marR="0" rtl="0" algn="l">
              <a:spcBef>
                <a:spcPts val="0"/>
              </a:spcBef>
              <a:spcAft>
                <a:spcPts val="0"/>
              </a:spcAft>
              <a:buNone/>
            </a:pPr>
            <a:r>
              <a:rPr b="0" i="0" lang="en-IN" sz="1500" u="none" cap="none" strike="noStrike">
                <a:solidFill>
                  <a:schemeClr val="lt1"/>
                </a:solidFill>
                <a:latin typeface="Arial"/>
                <a:ea typeface="Arial"/>
                <a:cs typeface="Arial"/>
                <a:sym typeface="Arial"/>
              </a:rPr>
              <a:t>www.postersession.com</a:t>
            </a:r>
            <a:endParaRPr/>
          </a:p>
        </p:txBody>
      </p:sp>
    </p:spTree>
  </p:cSld>
  <p:clrMap accent1="accent1" accent2="accent2" accent3="accent3" accent4="accent4" accent5="accent5" accent6="accent6" bg1="lt1" bg2="dk2" tx1="dk1" tx2="lt2" folHlink="folHlink" hlink="hlink"/>
  <p:sldLayoutIdLst>
    <p:sldLayoutId id="2147483648"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7.jpg"/><Relationship Id="rId11" Type="http://schemas.openxmlformats.org/officeDocument/2006/relationships/image" Target="../media/image4.png"/><Relationship Id="rId10" Type="http://schemas.openxmlformats.org/officeDocument/2006/relationships/image" Target="../media/image11.png"/><Relationship Id="rId12" Type="http://schemas.openxmlformats.org/officeDocument/2006/relationships/image" Target="../media/image5.jpg"/><Relationship Id="rId9" Type="http://schemas.openxmlformats.org/officeDocument/2006/relationships/image" Target="../media/image6.jp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8.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003064"/>
            </a:gs>
            <a:gs pos="50000">
              <a:schemeClr val="lt1"/>
            </a:gs>
            <a:gs pos="100000">
              <a:srgbClr val="003064"/>
            </a:gs>
          </a:gsLst>
          <a:lin ang="5400000" scaled="0"/>
        </a:gradFill>
      </p:bgPr>
    </p:bg>
    <p:spTree>
      <p:nvGrpSpPr>
        <p:cNvPr id="18" name="Shape 18"/>
        <p:cNvGrpSpPr/>
        <p:nvPr/>
      </p:nvGrpSpPr>
      <p:grpSpPr>
        <a:xfrm>
          <a:off x="0" y="0"/>
          <a:ext cx="0" cy="0"/>
          <a:chOff x="0" y="0"/>
          <a:chExt cx="0" cy="0"/>
        </a:xfrm>
      </p:grpSpPr>
      <p:sp>
        <p:nvSpPr>
          <p:cNvPr id="19" name="Google Shape;19;p3"/>
          <p:cNvSpPr/>
          <p:nvPr/>
        </p:nvSpPr>
        <p:spPr>
          <a:xfrm>
            <a:off x="15681405" y="6405912"/>
            <a:ext cx="14173200" cy="35480252"/>
          </a:xfrm>
          <a:prstGeom prst="roundRect">
            <a:avLst>
              <a:gd fmla="val 7000" name="adj"/>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endParaRPr>
          </a:p>
          <a:p>
            <a:pPr indent="0" lvl="0" marL="0" marR="0" rtl="0" algn="ctr">
              <a:spcBef>
                <a:spcPts val="0"/>
              </a:spcBef>
              <a:spcAft>
                <a:spcPts val="0"/>
              </a:spcAft>
              <a:buNone/>
            </a:pPr>
            <a:r>
              <a:t/>
            </a:r>
            <a:endParaRPr sz="2400">
              <a:solidFill>
                <a:schemeClr val="dk1"/>
              </a:solidFill>
            </a:endParaRPr>
          </a:p>
          <a:p>
            <a:pPr indent="0" lvl="0" marL="0" marR="0" rtl="0" algn="ctr">
              <a:spcBef>
                <a:spcPts val="0"/>
              </a:spcBef>
              <a:spcAft>
                <a:spcPts val="0"/>
              </a:spcAft>
              <a:buNone/>
            </a:pPr>
            <a:r>
              <a:t/>
            </a:r>
            <a:endParaRPr sz="8200">
              <a:solidFill>
                <a:schemeClr val="dk1"/>
              </a:solidFill>
            </a:endParaRPr>
          </a:p>
          <a:p>
            <a:pPr indent="0" lvl="0" marL="0" marR="0" rtl="0" algn="ctr">
              <a:spcBef>
                <a:spcPts val="0"/>
              </a:spcBef>
              <a:spcAft>
                <a:spcPts val="0"/>
              </a:spcAft>
              <a:buNone/>
            </a:pPr>
            <a:r>
              <a:t/>
            </a:r>
            <a:endParaRPr sz="8200">
              <a:solidFill>
                <a:schemeClr val="dk1"/>
              </a:solidFill>
            </a:endParaRPr>
          </a:p>
          <a:p>
            <a:pPr indent="0" lvl="0" marL="0" marR="0" rtl="0" algn="ctr">
              <a:spcBef>
                <a:spcPts val="0"/>
              </a:spcBef>
              <a:spcAft>
                <a:spcPts val="0"/>
              </a:spcAft>
              <a:buNone/>
            </a:pPr>
            <a:r>
              <a:t/>
            </a:r>
            <a:endParaRPr sz="3200">
              <a:solidFill>
                <a:schemeClr val="dk1"/>
              </a:solidFill>
              <a:latin typeface="Arial"/>
              <a:ea typeface="Arial"/>
              <a:cs typeface="Arial"/>
              <a:sym typeface="Arial"/>
            </a:endParaRPr>
          </a:p>
        </p:txBody>
      </p:sp>
      <p:sp>
        <p:nvSpPr>
          <p:cNvPr id="20" name="Google Shape;20;p3"/>
          <p:cNvSpPr/>
          <p:nvPr/>
        </p:nvSpPr>
        <p:spPr>
          <a:xfrm>
            <a:off x="381000" y="6400800"/>
            <a:ext cx="14764800" cy="35478300"/>
          </a:xfrm>
          <a:prstGeom prst="roundRect">
            <a:avLst>
              <a:gd fmla="val 7000" name="adj"/>
            </a:avLst>
          </a:pr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None/>
            </a:pPr>
            <a:r>
              <a:t/>
            </a:r>
            <a:endParaRPr sz="2800">
              <a:solidFill>
                <a:schemeClr val="dk1"/>
              </a:solidFill>
              <a:latin typeface="Arial"/>
              <a:ea typeface="Arial"/>
              <a:cs typeface="Arial"/>
              <a:sym typeface="Arial"/>
            </a:endParaRPr>
          </a:p>
        </p:txBody>
      </p:sp>
      <p:sp>
        <p:nvSpPr>
          <p:cNvPr id="21" name="Google Shape;21;p3"/>
          <p:cNvSpPr/>
          <p:nvPr/>
        </p:nvSpPr>
        <p:spPr>
          <a:xfrm>
            <a:off x="498583" y="349008"/>
            <a:ext cx="29203651" cy="5482897"/>
          </a:xfrm>
          <a:prstGeom prst="roundRect">
            <a:avLst>
              <a:gd fmla="val 10870" name="adj"/>
            </a:avLst>
          </a:prstGeom>
          <a:gradFill>
            <a:gsLst>
              <a:gs pos="0">
                <a:srgbClr val="A7C4FF"/>
              </a:gs>
              <a:gs pos="100000">
                <a:schemeClr val="lt1"/>
              </a:gs>
            </a:gsLst>
            <a:lin ang="5400000" scaled="0"/>
          </a:gra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200">
              <a:solidFill>
                <a:schemeClr val="lt1"/>
              </a:solidFill>
              <a:latin typeface="Arial"/>
              <a:ea typeface="Arial"/>
              <a:cs typeface="Arial"/>
              <a:sym typeface="Arial"/>
            </a:endParaRPr>
          </a:p>
        </p:txBody>
      </p:sp>
      <p:pic>
        <p:nvPicPr>
          <p:cNvPr id="22" name="Google Shape;22;p3"/>
          <p:cNvPicPr preferRelativeResize="0"/>
          <p:nvPr/>
        </p:nvPicPr>
        <p:blipFill rotWithShape="1">
          <a:blip r:embed="rId3">
            <a:alphaModFix/>
          </a:blip>
          <a:srcRect b="0" l="0" r="0" t="0"/>
          <a:stretch/>
        </p:blipFill>
        <p:spPr>
          <a:xfrm>
            <a:off x="19608280" y="41883838"/>
            <a:ext cx="10093954" cy="698455"/>
          </a:xfrm>
          <a:prstGeom prst="rect">
            <a:avLst/>
          </a:prstGeom>
          <a:noFill/>
          <a:ln>
            <a:noFill/>
          </a:ln>
        </p:spPr>
      </p:pic>
      <p:sp>
        <p:nvSpPr>
          <p:cNvPr id="23" name="Google Shape;23;p3"/>
          <p:cNvSpPr txBox="1"/>
          <p:nvPr/>
        </p:nvSpPr>
        <p:spPr>
          <a:xfrm>
            <a:off x="1094871" y="7050505"/>
            <a:ext cx="13293600" cy="5847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Abstract</a:t>
            </a:r>
            <a:endParaRPr/>
          </a:p>
        </p:txBody>
      </p:sp>
      <p:sp>
        <p:nvSpPr>
          <p:cNvPr id="24" name="Google Shape;24;p3"/>
          <p:cNvSpPr txBox="1"/>
          <p:nvPr/>
        </p:nvSpPr>
        <p:spPr>
          <a:xfrm>
            <a:off x="667600" y="12363638"/>
            <a:ext cx="13968300" cy="5847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Introduction </a:t>
            </a:r>
            <a:endParaRPr/>
          </a:p>
        </p:txBody>
      </p:sp>
      <p:sp>
        <p:nvSpPr>
          <p:cNvPr id="25" name="Google Shape;25;p3"/>
          <p:cNvSpPr txBox="1"/>
          <p:nvPr/>
        </p:nvSpPr>
        <p:spPr>
          <a:xfrm>
            <a:off x="788260" y="20987623"/>
            <a:ext cx="13905300" cy="5847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Proposed  Method</a:t>
            </a:r>
            <a:endParaRPr/>
          </a:p>
        </p:txBody>
      </p:sp>
      <p:sp>
        <p:nvSpPr>
          <p:cNvPr id="26" name="Google Shape;26;p3"/>
          <p:cNvSpPr txBox="1"/>
          <p:nvPr/>
        </p:nvSpPr>
        <p:spPr>
          <a:xfrm>
            <a:off x="579188" y="36629091"/>
            <a:ext cx="14125800" cy="584700"/>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Experimental Results and Discussion</a:t>
            </a:r>
            <a:endParaRPr b="1" sz="3200">
              <a:solidFill>
                <a:srgbClr val="F8F8F8"/>
              </a:solidFill>
              <a:latin typeface="Arial"/>
              <a:ea typeface="Arial"/>
              <a:cs typeface="Arial"/>
              <a:sym typeface="Arial"/>
            </a:endParaRPr>
          </a:p>
        </p:txBody>
      </p:sp>
      <p:sp>
        <p:nvSpPr>
          <p:cNvPr id="27" name="Google Shape;27;p3"/>
          <p:cNvSpPr txBox="1"/>
          <p:nvPr/>
        </p:nvSpPr>
        <p:spPr>
          <a:xfrm>
            <a:off x="15718223" y="33865481"/>
            <a:ext cx="14094370" cy="584582"/>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Conclusions</a:t>
            </a:r>
            <a:endParaRPr/>
          </a:p>
        </p:txBody>
      </p:sp>
      <p:sp>
        <p:nvSpPr>
          <p:cNvPr id="28" name="Google Shape;28;p3"/>
          <p:cNvSpPr txBox="1"/>
          <p:nvPr/>
        </p:nvSpPr>
        <p:spPr>
          <a:xfrm>
            <a:off x="15718223" y="38690550"/>
            <a:ext cx="14062840" cy="584582"/>
          </a:xfrm>
          <a:prstGeom prst="rect">
            <a:avLst/>
          </a:prstGeom>
          <a:solidFill>
            <a:schemeClr val="accent2"/>
          </a:solidFill>
          <a:ln>
            <a:noFill/>
          </a:ln>
        </p:spPr>
        <p:txBody>
          <a:bodyPr anchorCtr="0" anchor="t" bIns="45600" lIns="91250" spcFirstLastPara="1" rIns="91250" wrap="square" tIns="45600">
            <a:noAutofit/>
          </a:bodyPr>
          <a:lstStyle/>
          <a:p>
            <a:pPr indent="0" lvl="0" marL="0" marR="0" rtl="0" algn="ctr">
              <a:spcBef>
                <a:spcPts val="0"/>
              </a:spcBef>
              <a:spcAft>
                <a:spcPts val="0"/>
              </a:spcAft>
              <a:buNone/>
            </a:pPr>
            <a:r>
              <a:rPr b="1" lang="en-IN" sz="3200">
                <a:solidFill>
                  <a:srgbClr val="F8F8F8"/>
                </a:solidFill>
                <a:latin typeface="Arial"/>
                <a:ea typeface="Arial"/>
                <a:cs typeface="Arial"/>
                <a:sym typeface="Arial"/>
              </a:rPr>
              <a:t>References</a:t>
            </a:r>
            <a:endParaRPr/>
          </a:p>
        </p:txBody>
      </p:sp>
      <p:sp>
        <p:nvSpPr>
          <p:cNvPr id="29" name="Google Shape;29;p3"/>
          <p:cNvSpPr txBox="1"/>
          <p:nvPr/>
        </p:nvSpPr>
        <p:spPr>
          <a:xfrm>
            <a:off x="26368047" y="41916441"/>
            <a:ext cx="3476078"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4000">
                <a:solidFill>
                  <a:schemeClr val="lt1"/>
                </a:solidFill>
                <a:latin typeface="Times New Roman"/>
                <a:ea typeface="Times New Roman"/>
                <a:cs typeface="Times New Roman"/>
                <a:sym typeface="Times New Roman"/>
              </a:rPr>
              <a:t>Team No. - 31</a:t>
            </a:r>
            <a:endParaRPr sz="4000">
              <a:solidFill>
                <a:schemeClr val="lt1"/>
              </a:solidFill>
              <a:latin typeface="Times New Roman"/>
              <a:ea typeface="Times New Roman"/>
              <a:cs typeface="Times New Roman"/>
              <a:sym typeface="Times New Roman"/>
            </a:endParaRPr>
          </a:p>
        </p:txBody>
      </p:sp>
      <p:sp>
        <p:nvSpPr>
          <p:cNvPr id="30" name="Google Shape;30;p3"/>
          <p:cNvSpPr txBox="1"/>
          <p:nvPr/>
        </p:nvSpPr>
        <p:spPr>
          <a:xfrm>
            <a:off x="1010515" y="6867525"/>
            <a:ext cx="13430100" cy="5262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None/>
            </a:pPr>
            <a:r>
              <a:t/>
            </a:r>
            <a:endParaRPr i="1" sz="2800">
              <a:solidFill>
                <a:schemeClr val="dk1"/>
              </a:solidFill>
              <a:latin typeface="Arial"/>
              <a:ea typeface="Arial"/>
              <a:cs typeface="Arial"/>
              <a:sym typeface="Arial"/>
            </a:endParaRPr>
          </a:p>
          <a:p>
            <a:pPr indent="0" lvl="0" marL="0" marR="0" rtl="0" algn="just">
              <a:spcBef>
                <a:spcPts val="0"/>
              </a:spcBef>
              <a:spcAft>
                <a:spcPts val="0"/>
              </a:spcAft>
              <a:buNone/>
            </a:pPr>
            <a:r>
              <a:rPr i="1" lang="en-IN" sz="2800">
                <a:solidFill>
                  <a:schemeClr val="dk1"/>
                </a:solidFill>
                <a:latin typeface="Arial"/>
                <a:ea typeface="Arial"/>
                <a:cs typeface="Arial"/>
                <a:sym typeface="Arial"/>
              </a:rPr>
              <a:t>In our Ecosystem, wildlife is a very important to maintain our nature. So protection and conservation of wildlife is our responsibility, those which are at risk of being extinct. One such species Amur tiger is in danger zone. Therefore, we have implemented three object detection methods using different deep learning technique for detecting Amur tiger which can further be deployed in UAVs. Using the recently released ATWR (Amur Tiger Re-identification in the wild) dataset by Computer Vision for Wildlife Conservation that contain 2485 images along with their annotations for training and 277 images along with their annotations for validation. By using our model tiger can be tracked and detected easily. This will help to conserve wildlife better and can be later extended to different flora and fauna.   </a:t>
            </a:r>
            <a:endParaRPr i="1" sz="2800">
              <a:solidFill>
                <a:schemeClr val="dk1"/>
              </a:solidFill>
              <a:latin typeface="Arial"/>
              <a:ea typeface="Arial"/>
              <a:cs typeface="Arial"/>
              <a:sym typeface="Arial"/>
            </a:endParaRPr>
          </a:p>
        </p:txBody>
      </p:sp>
      <p:sp>
        <p:nvSpPr>
          <p:cNvPr id="31" name="Google Shape;31;p3"/>
          <p:cNvSpPr txBox="1"/>
          <p:nvPr/>
        </p:nvSpPr>
        <p:spPr>
          <a:xfrm>
            <a:off x="758190" y="13122084"/>
            <a:ext cx="14127600" cy="9571800"/>
          </a:xfrm>
          <a:prstGeom prst="rect">
            <a:avLst/>
          </a:prstGeom>
          <a:noFill/>
          <a:ln>
            <a:noFill/>
          </a:ln>
        </p:spPr>
        <p:txBody>
          <a:bodyPr anchorCtr="0" anchor="t" bIns="45700" lIns="91425" spcFirstLastPara="1" rIns="91425" wrap="square" tIns="45700">
            <a:noAutofit/>
          </a:bodyPr>
          <a:lstStyle/>
          <a:p>
            <a:pPr indent="-177800" lvl="0" marL="0" marR="0" rtl="0" algn="just">
              <a:spcBef>
                <a:spcPts val="0"/>
              </a:spcBef>
              <a:spcAft>
                <a:spcPts val="0"/>
              </a:spcAft>
              <a:buClr>
                <a:schemeClr val="dk1"/>
              </a:buClr>
              <a:buSzPts val="2800"/>
              <a:buFont typeface="Noto Sans Symbols"/>
              <a:buChar char="❖"/>
            </a:pPr>
            <a:r>
              <a:rPr lang="en-IN" sz="2800">
                <a:solidFill>
                  <a:schemeClr val="dk1"/>
                </a:solidFill>
                <a:latin typeface="Arial"/>
                <a:ea typeface="Arial"/>
                <a:cs typeface="Arial"/>
                <a:sym typeface="Arial"/>
              </a:rPr>
              <a:t>In wildlife conservation number of Amur tiger decreases. Only 500 Amur tiger are left in the planet. </a:t>
            </a:r>
            <a:endParaRPr/>
          </a:p>
          <a:p>
            <a:pPr indent="-177800" lvl="0" marL="0" marR="0" rtl="0" algn="just">
              <a:spcBef>
                <a:spcPts val="0"/>
              </a:spcBef>
              <a:spcAft>
                <a:spcPts val="0"/>
              </a:spcAft>
              <a:buClr>
                <a:schemeClr val="dk1"/>
              </a:buClr>
              <a:buSzPts val="2800"/>
              <a:buFont typeface="Noto Sans Symbols"/>
              <a:buChar char="❖"/>
            </a:pPr>
            <a:r>
              <a:rPr lang="en-IN" sz="2800">
                <a:solidFill>
                  <a:schemeClr val="dk1"/>
                </a:solidFill>
                <a:latin typeface="Arial"/>
                <a:ea typeface="Arial"/>
                <a:cs typeface="Arial"/>
                <a:sym typeface="Arial"/>
              </a:rPr>
              <a:t> Wildlife conservation by the object detection using deep learning is a our challenge. </a:t>
            </a:r>
            <a:endParaRPr/>
          </a:p>
          <a:p>
            <a:pPr indent="-177800" lvl="0" marL="0" marR="0" rtl="0" algn="just">
              <a:spcBef>
                <a:spcPts val="0"/>
              </a:spcBef>
              <a:spcAft>
                <a:spcPts val="0"/>
              </a:spcAft>
              <a:buClr>
                <a:schemeClr val="dk1"/>
              </a:buClr>
              <a:buSzPts val="2800"/>
              <a:buFont typeface="Noto Sans Symbols"/>
              <a:buChar char="❖"/>
            </a:pPr>
            <a:r>
              <a:rPr lang="en-IN" sz="2800">
                <a:solidFill>
                  <a:schemeClr val="dk1"/>
                </a:solidFill>
                <a:latin typeface="Arial"/>
                <a:ea typeface="Arial"/>
                <a:cs typeface="Arial"/>
                <a:sym typeface="Arial"/>
              </a:rPr>
              <a:t>Previous ,To save Amur tiger methods of attaching transmitters to wildlife has been used. But there are many problems associated with this like image classification, image localization, sensor failures, difficulty in scaling large population.</a:t>
            </a:r>
            <a:endParaRPr/>
          </a:p>
          <a:p>
            <a:pPr indent="0" lvl="0" marL="0" marR="0" rtl="0" algn="ctr">
              <a:spcBef>
                <a:spcPts val="0"/>
              </a:spcBef>
              <a:spcAft>
                <a:spcPts val="0"/>
              </a:spcAft>
              <a:buClr>
                <a:schemeClr val="dk1"/>
              </a:buClr>
              <a:buSzPts val="2800"/>
              <a:buFont typeface="Noto Sans Symbols"/>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Clr>
                <a:schemeClr val="dk1"/>
              </a:buClr>
              <a:buSzPts val="2800"/>
              <a:buFont typeface="Noto Sans Symbols"/>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Clr>
                <a:schemeClr val="dk1"/>
              </a:buClr>
              <a:buSzPts val="2800"/>
              <a:buFont typeface="Noto Sans Symbols"/>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Clr>
                <a:schemeClr val="dk1"/>
              </a:buClr>
              <a:buSzPts val="2800"/>
              <a:buFont typeface="Noto Sans Symbols"/>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Clr>
                <a:schemeClr val="dk1"/>
              </a:buClr>
              <a:buSzPts val="2800"/>
              <a:buFont typeface="Noto Sans Symbols"/>
              <a:buNone/>
            </a:pPr>
            <a:r>
              <a:t/>
            </a:r>
            <a:endParaRPr sz="2800">
              <a:solidFill>
                <a:schemeClr val="dk1"/>
              </a:solidFill>
            </a:endParaRPr>
          </a:p>
          <a:p>
            <a:pPr indent="0" lvl="0" marL="0" marR="0" rtl="0" algn="l">
              <a:spcBef>
                <a:spcPts val="0"/>
              </a:spcBef>
              <a:spcAft>
                <a:spcPts val="0"/>
              </a:spcAft>
              <a:buClr>
                <a:schemeClr val="dk1"/>
              </a:buClr>
              <a:buSzPts val="2800"/>
              <a:buFont typeface="Noto Sans Symbols"/>
              <a:buNone/>
            </a:pPr>
            <a:r>
              <a:rPr lang="en-IN" sz="2800">
                <a:solidFill>
                  <a:schemeClr val="dk1"/>
                </a:solidFill>
              </a:rPr>
              <a:t>                     </a:t>
            </a:r>
            <a:r>
              <a:rPr lang="en-IN" sz="2400">
                <a:solidFill>
                  <a:schemeClr val="dk1"/>
                </a:solidFill>
              </a:rPr>
              <a:t>Fig. 1 Sample Image </a:t>
            </a:r>
            <a:r>
              <a:rPr lang="en-IN" sz="2800">
                <a:solidFill>
                  <a:schemeClr val="dk1"/>
                </a:solidFill>
              </a:rPr>
              <a:t>                                    </a:t>
            </a:r>
            <a:r>
              <a:rPr lang="en-IN" sz="2400">
                <a:solidFill>
                  <a:schemeClr val="dk1"/>
                </a:solidFill>
              </a:rPr>
              <a:t>Fig. 2 Expected Output</a:t>
            </a:r>
            <a:endParaRPr sz="2400">
              <a:solidFill>
                <a:schemeClr val="dk1"/>
              </a:solidFill>
            </a:endParaRPr>
          </a:p>
          <a:p>
            <a:pPr indent="-177800" lvl="0" marL="0" marR="0" rtl="0" algn="just">
              <a:spcBef>
                <a:spcPts val="0"/>
              </a:spcBef>
              <a:spcAft>
                <a:spcPts val="0"/>
              </a:spcAft>
              <a:buClr>
                <a:schemeClr val="dk1"/>
              </a:buClr>
              <a:buSzPts val="2800"/>
              <a:buFont typeface="Noto Sans Symbols"/>
              <a:buChar char="❖"/>
            </a:pPr>
            <a:r>
              <a:rPr lang="en-IN" sz="2800">
                <a:solidFill>
                  <a:schemeClr val="dk1"/>
                </a:solidFill>
                <a:latin typeface="Arial"/>
                <a:ea typeface="Arial"/>
                <a:cs typeface="Arial"/>
                <a:sym typeface="Arial"/>
              </a:rPr>
              <a:t>By using of deep learning technique for object detection may easy to identify Amur tiger  using vehicles dron</a:t>
            </a:r>
            <a:r>
              <a:rPr lang="en-IN" sz="2800">
                <a:solidFill>
                  <a:schemeClr val="dk1"/>
                </a:solidFill>
              </a:rPr>
              <a:t>e</a:t>
            </a:r>
            <a:r>
              <a:rPr lang="en-IN" sz="2800">
                <a:solidFill>
                  <a:schemeClr val="dk1"/>
                </a:solidFill>
                <a:latin typeface="Arial"/>
                <a:ea typeface="Arial"/>
                <a:cs typeface="Arial"/>
                <a:sym typeface="Arial"/>
              </a:rPr>
              <a:t>s and cameras.</a:t>
            </a:r>
            <a:endParaRPr/>
          </a:p>
          <a:p>
            <a:pPr indent="0" lvl="0" marL="0" marR="0" rtl="0" algn="ctr">
              <a:spcBef>
                <a:spcPts val="0"/>
              </a:spcBef>
              <a:spcAft>
                <a:spcPts val="0"/>
              </a:spcAft>
              <a:buNone/>
            </a:pPr>
            <a:r>
              <a:t/>
            </a:r>
            <a:endParaRPr sz="2800">
              <a:solidFill>
                <a:schemeClr val="dk1"/>
              </a:solidFill>
              <a:latin typeface="Arial"/>
              <a:ea typeface="Arial"/>
              <a:cs typeface="Arial"/>
              <a:sym typeface="Arial"/>
            </a:endParaRPr>
          </a:p>
          <a:p>
            <a:pPr indent="-177800" lvl="0" marL="0" marR="0" rtl="0" algn="just">
              <a:spcBef>
                <a:spcPts val="0"/>
              </a:spcBef>
              <a:spcAft>
                <a:spcPts val="0"/>
              </a:spcAft>
              <a:buClr>
                <a:schemeClr val="dk1"/>
              </a:buClr>
              <a:buSzPts val="2800"/>
              <a:buFont typeface="Noto Sans Symbols"/>
              <a:buChar char="❖"/>
            </a:pPr>
            <a:r>
              <a:rPr lang="en-IN" sz="2800">
                <a:solidFill>
                  <a:schemeClr val="dk1"/>
                </a:solidFill>
                <a:latin typeface="Arial"/>
                <a:ea typeface="Arial"/>
                <a:cs typeface="Arial"/>
                <a:sym typeface="Arial"/>
              </a:rPr>
              <a:t> In object detection lot of poses variation, complex Background etc. Make more complex in detection.To hand</a:t>
            </a:r>
            <a:r>
              <a:rPr lang="en-IN" sz="2800">
                <a:solidFill>
                  <a:schemeClr val="dk1"/>
                </a:solidFill>
              </a:rPr>
              <a:t>le</a:t>
            </a:r>
            <a:r>
              <a:rPr lang="en-IN" sz="2800">
                <a:solidFill>
                  <a:schemeClr val="dk1"/>
                </a:solidFill>
                <a:latin typeface="Arial"/>
                <a:ea typeface="Arial"/>
                <a:cs typeface="Arial"/>
                <a:sym typeface="Arial"/>
              </a:rPr>
              <a:t> this we use ATRW dataset that make our process easily .  </a:t>
            </a:r>
            <a:endParaRPr/>
          </a:p>
          <a:p>
            <a:pPr indent="0" lvl="0" marL="0" marR="0" rtl="0" algn="ctr">
              <a:spcBef>
                <a:spcPts val="0"/>
              </a:spcBef>
              <a:spcAft>
                <a:spcPts val="0"/>
              </a:spcAft>
              <a:buNone/>
            </a:pPr>
            <a:r>
              <a:t/>
            </a:r>
            <a:endParaRPr sz="2800">
              <a:solidFill>
                <a:schemeClr val="dk1"/>
              </a:solidFill>
              <a:latin typeface="Arial"/>
              <a:ea typeface="Arial"/>
              <a:cs typeface="Arial"/>
              <a:sym typeface="Arial"/>
            </a:endParaRPr>
          </a:p>
          <a:p>
            <a:pPr indent="0" lvl="0" marL="0" marR="0" rtl="0" algn="ctr">
              <a:spcBef>
                <a:spcPts val="0"/>
              </a:spcBef>
              <a:spcAft>
                <a:spcPts val="0"/>
              </a:spcAft>
              <a:buNone/>
            </a:pPr>
            <a:br>
              <a:rPr lang="en-IN" sz="2800">
                <a:solidFill>
                  <a:schemeClr val="dk1"/>
                </a:solidFill>
                <a:latin typeface="Arial"/>
                <a:ea typeface="Arial"/>
                <a:cs typeface="Arial"/>
                <a:sym typeface="Arial"/>
              </a:rPr>
            </a:br>
            <a:br>
              <a:rPr lang="en-IN" sz="2800">
                <a:solidFill>
                  <a:schemeClr val="dk1"/>
                </a:solidFill>
                <a:latin typeface="Arial"/>
                <a:ea typeface="Arial"/>
                <a:cs typeface="Arial"/>
                <a:sym typeface="Arial"/>
              </a:rPr>
            </a:br>
            <a:endParaRPr sz="2800">
              <a:solidFill>
                <a:schemeClr val="dk1"/>
              </a:solidFill>
              <a:latin typeface="Arial"/>
              <a:ea typeface="Arial"/>
              <a:cs typeface="Arial"/>
              <a:sym typeface="Arial"/>
            </a:endParaRPr>
          </a:p>
        </p:txBody>
      </p:sp>
      <p:pic>
        <p:nvPicPr>
          <p:cNvPr descr="C:\Users\buguest2\Downloads\tiger de.jfif" id="32" name="Google Shape;32;p3"/>
          <p:cNvPicPr preferRelativeResize="0"/>
          <p:nvPr/>
        </p:nvPicPr>
        <p:blipFill rotWithShape="1">
          <a:blip r:embed="rId4">
            <a:alphaModFix/>
          </a:blip>
          <a:srcRect b="10355" l="0" r="28408" t="0"/>
          <a:stretch/>
        </p:blipFill>
        <p:spPr>
          <a:xfrm>
            <a:off x="2897848" y="15855820"/>
            <a:ext cx="3331500" cy="2394079"/>
          </a:xfrm>
          <a:prstGeom prst="rect">
            <a:avLst/>
          </a:prstGeom>
          <a:noFill/>
          <a:ln>
            <a:noFill/>
          </a:ln>
        </p:spPr>
      </p:pic>
      <p:sp>
        <p:nvSpPr>
          <p:cNvPr id="33" name="Google Shape;33;p3"/>
          <p:cNvSpPr txBox="1"/>
          <p:nvPr/>
        </p:nvSpPr>
        <p:spPr>
          <a:xfrm>
            <a:off x="609600" y="21535650"/>
            <a:ext cx="14421000" cy="147867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IN" sz="3200">
                <a:solidFill>
                  <a:schemeClr val="dk1"/>
                </a:solidFill>
                <a:latin typeface="Arial"/>
                <a:ea typeface="Arial"/>
                <a:cs typeface="Arial"/>
                <a:sym typeface="Arial"/>
              </a:rPr>
              <a:t>   Methods     - 	(1) </a:t>
            </a:r>
            <a:r>
              <a:rPr i="1" lang="en-IN" sz="3200">
                <a:solidFill>
                  <a:schemeClr val="dk1"/>
                </a:solidFill>
                <a:latin typeface="Arial"/>
                <a:ea typeface="Arial"/>
                <a:cs typeface="Arial"/>
                <a:sym typeface="Arial"/>
              </a:rPr>
              <a:t>Faster R-CNN Inception v2   </a:t>
            </a:r>
            <a:r>
              <a:rPr lang="en-IN" sz="3200">
                <a:solidFill>
                  <a:schemeClr val="dk1"/>
                </a:solidFill>
                <a:latin typeface="Arial"/>
                <a:ea typeface="Arial"/>
                <a:cs typeface="Arial"/>
                <a:sym typeface="Arial"/>
              </a:rPr>
              <a:t> (2) SSD Inception v2</a:t>
            </a:r>
            <a:endParaRPr/>
          </a:p>
          <a:p>
            <a:pPr indent="0" lvl="0" marL="0" marR="0" rtl="0" algn="just">
              <a:spcBef>
                <a:spcPts val="0"/>
              </a:spcBef>
              <a:spcAft>
                <a:spcPts val="0"/>
              </a:spcAft>
              <a:buNone/>
            </a:pPr>
            <a:r>
              <a:t/>
            </a:r>
            <a:endParaRPr sz="3200">
              <a:solidFill>
                <a:schemeClr val="dk1"/>
              </a:solidFill>
              <a:latin typeface="Arial"/>
              <a:ea typeface="Arial"/>
              <a:cs typeface="Arial"/>
              <a:sym typeface="Arial"/>
            </a:endParaRPr>
          </a:p>
          <a:p>
            <a:pPr indent="-203200" lvl="0" marL="0" marR="0" rtl="0" algn="just">
              <a:spcBef>
                <a:spcPts val="0"/>
              </a:spcBef>
              <a:spcAft>
                <a:spcPts val="0"/>
              </a:spcAft>
              <a:buClr>
                <a:schemeClr val="dk1"/>
              </a:buClr>
              <a:buSzPts val="3200"/>
              <a:buFont typeface="Arial"/>
              <a:buChar char="•"/>
            </a:pPr>
            <a:r>
              <a:rPr lang="en-IN" sz="3200">
                <a:solidFill>
                  <a:schemeClr val="dk1"/>
                </a:solidFill>
                <a:latin typeface="Arial"/>
                <a:ea typeface="Arial"/>
                <a:cs typeface="Arial"/>
                <a:sym typeface="Arial"/>
              </a:rPr>
              <a:t>Faster RCNN uses higher computation power, hence giving us higher accuracy models with low loss. This type of model is not suitable for mobile devices as the inference time would be much higher.</a:t>
            </a:r>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endParaRPr>
          </a:p>
          <a:p>
            <a:pPr indent="0" lvl="0" marL="0" marR="0" rtl="0" algn="just">
              <a:spcBef>
                <a:spcPts val="0"/>
              </a:spcBef>
              <a:spcAft>
                <a:spcPts val="0"/>
              </a:spcAft>
              <a:buClr>
                <a:schemeClr val="dk1"/>
              </a:buClr>
              <a:buSzPts val="3200"/>
              <a:buFont typeface="Arial"/>
              <a:buNone/>
            </a:pPr>
            <a:r>
              <a:t/>
            </a:r>
            <a:endParaRPr sz="3200">
              <a:solidFill>
                <a:schemeClr val="dk1"/>
              </a:solidFill>
            </a:endParaRPr>
          </a:p>
          <a:p>
            <a:pPr indent="0" lvl="0" marL="0" marR="0" rtl="0" algn="ctr">
              <a:spcBef>
                <a:spcPts val="0"/>
              </a:spcBef>
              <a:spcAft>
                <a:spcPts val="0"/>
              </a:spcAft>
              <a:buClr>
                <a:schemeClr val="dk1"/>
              </a:buClr>
              <a:buSzPts val="3200"/>
              <a:buFont typeface="Arial"/>
              <a:buNone/>
            </a:pPr>
            <a:r>
              <a:rPr lang="en-IN" sz="3200">
                <a:solidFill>
                  <a:schemeClr val="dk1"/>
                </a:solidFill>
              </a:rPr>
              <a:t> </a:t>
            </a:r>
            <a:r>
              <a:rPr lang="en-IN" sz="2400">
                <a:solidFill>
                  <a:schemeClr val="dk1"/>
                </a:solidFill>
              </a:rPr>
              <a:t>  Fig. 3 Architecture of Faster R-CNN</a:t>
            </a:r>
            <a:endParaRPr sz="2400">
              <a:solidFill>
                <a:schemeClr val="dk1"/>
              </a:solidFill>
              <a:latin typeface="Arial"/>
              <a:ea typeface="Arial"/>
              <a:cs typeface="Arial"/>
              <a:sym typeface="Arial"/>
            </a:endParaRPr>
          </a:p>
          <a:p>
            <a:pPr indent="-203200" lvl="0" marL="0" marR="0" rtl="0" algn="just">
              <a:spcBef>
                <a:spcPts val="0"/>
              </a:spcBef>
              <a:spcAft>
                <a:spcPts val="0"/>
              </a:spcAft>
              <a:buClr>
                <a:schemeClr val="dk1"/>
              </a:buClr>
              <a:buSzPts val="3200"/>
              <a:buFont typeface="Arial"/>
              <a:buChar char="•"/>
            </a:pPr>
            <a:r>
              <a:rPr lang="en-IN" sz="3200">
                <a:solidFill>
                  <a:schemeClr val="dk1"/>
                </a:solidFill>
                <a:latin typeface="Arial"/>
                <a:ea typeface="Arial"/>
                <a:cs typeface="Arial"/>
                <a:sym typeface="Arial"/>
              </a:rPr>
              <a:t>The architecture of SSD Inception V2 is based on single shot object detection and hence it gives lower accuracy models as compared to Faster RCNN, but with much less inference time, suitable of low computational mobile devices.</a:t>
            </a:r>
            <a:endParaRPr/>
          </a:p>
          <a:p>
            <a:pPr indent="0" lvl="0" marL="0" marR="0" rtl="0" algn="just">
              <a:spcBef>
                <a:spcPts val="0"/>
              </a:spcBef>
              <a:spcAft>
                <a:spcPts val="0"/>
              </a:spcAft>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None/>
            </a:pPr>
            <a:r>
              <a:t/>
            </a:r>
            <a:endParaRPr sz="2400">
              <a:solidFill>
                <a:schemeClr val="dk1"/>
              </a:solidFill>
              <a:latin typeface="Arial"/>
              <a:ea typeface="Arial"/>
              <a:cs typeface="Arial"/>
              <a:sym typeface="Arial"/>
            </a:endParaRPr>
          </a:p>
          <a:p>
            <a:pPr indent="0" lvl="0" marL="0" marR="0" rtl="0" algn="ctr">
              <a:spcBef>
                <a:spcPts val="0"/>
              </a:spcBef>
              <a:spcAft>
                <a:spcPts val="0"/>
              </a:spcAft>
              <a:buNone/>
            </a:pPr>
            <a:r>
              <a:rPr lang="en-IN" sz="2400">
                <a:solidFill>
                  <a:schemeClr val="dk1"/>
                </a:solidFill>
              </a:rPr>
              <a:t>Fig. 4 Architecture of SSD</a:t>
            </a:r>
            <a:endParaRPr sz="2400">
              <a:solidFill>
                <a:schemeClr val="dk1"/>
              </a:solidFill>
            </a:endParaRPr>
          </a:p>
          <a:p>
            <a:pPr indent="0" lvl="0" marL="0" marR="0" rtl="0" algn="just">
              <a:spcBef>
                <a:spcPts val="0"/>
              </a:spcBef>
              <a:spcAft>
                <a:spcPts val="0"/>
              </a:spcAft>
              <a:buNone/>
            </a:pPr>
            <a:r>
              <a:t/>
            </a:r>
            <a:endParaRPr sz="3200">
              <a:solidFill>
                <a:schemeClr val="dk1"/>
              </a:solidFil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None/>
            </a:pPr>
            <a:r>
              <a:rPr lang="en-IN" sz="3200">
                <a:solidFill>
                  <a:schemeClr val="dk1"/>
                </a:solidFill>
                <a:latin typeface="Arial"/>
                <a:ea typeface="Arial"/>
                <a:cs typeface="Arial"/>
                <a:sym typeface="Arial"/>
              </a:rPr>
              <a:t> </a:t>
            </a:r>
            <a:endParaRPr/>
          </a:p>
          <a:p>
            <a:pPr indent="0" lvl="0" marL="0" marR="0" rtl="0" algn="just">
              <a:spcBef>
                <a:spcPts val="0"/>
              </a:spcBef>
              <a:spcAft>
                <a:spcPts val="0"/>
              </a:spcAft>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p:txBody>
      </p:sp>
      <p:sp>
        <p:nvSpPr>
          <p:cNvPr id="34" name="Google Shape;34;p3"/>
          <p:cNvSpPr txBox="1"/>
          <p:nvPr/>
        </p:nvSpPr>
        <p:spPr>
          <a:xfrm>
            <a:off x="354582" y="36935978"/>
            <a:ext cx="14724900" cy="4032000"/>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Clr>
                <a:schemeClr val="dk1"/>
              </a:buClr>
              <a:buSzPts val="3200"/>
              <a:buFont typeface="Arial"/>
              <a:buNone/>
            </a:pPr>
            <a:r>
              <a:t/>
            </a:r>
            <a:endParaRPr sz="3200">
              <a:solidFill>
                <a:schemeClr val="dk1"/>
              </a:solidFill>
              <a:latin typeface="Arial"/>
              <a:ea typeface="Arial"/>
              <a:cs typeface="Arial"/>
              <a:sym typeface="Arial"/>
            </a:endParaRPr>
          </a:p>
          <a:p>
            <a:pPr indent="0" lvl="0" marL="0" marR="0" rtl="0" algn="just">
              <a:spcBef>
                <a:spcPts val="0"/>
              </a:spcBef>
              <a:spcAft>
                <a:spcPts val="0"/>
              </a:spcAft>
              <a:buNone/>
            </a:pPr>
            <a:r>
              <a:rPr lang="en-IN" sz="3200">
                <a:solidFill>
                  <a:schemeClr val="dk1"/>
                </a:solidFill>
                <a:latin typeface="Arial"/>
                <a:ea typeface="Arial"/>
                <a:cs typeface="Arial"/>
                <a:sym typeface="Arial"/>
              </a:rPr>
              <a:t>Faster RCNN Inception v2, SSD Inception v2, SSD Lite Mobilenet were the models used for training. When the dataset was trained on Faster RCNN model over 94% accuracy was observed. While using SSD, an accuracy of over 90% was observed and when SSD lite was trained over 95% accuracy was observed. This was implemented using Tensorflow 1.5 backend by tuning hyper parameters in various architecture obtained from the Tensorflow model zoo for object detection.</a:t>
            </a:r>
            <a:endParaRPr sz="3200">
              <a:solidFill>
                <a:schemeClr val="dk1"/>
              </a:solidFill>
              <a:latin typeface="Arial"/>
              <a:ea typeface="Arial"/>
              <a:cs typeface="Arial"/>
              <a:sym typeface="Arial"/>
            </a:endParaRPr>
          </a:p>
        </p:txBody>
      </p:sp>
      <p:sp>
        <p:nvSpPr>
          <p:cNvPr id="35" name="Google Shape;35;p3"/>
          <p:cNvSpPr txBox="1"/>
          <p:nvPr/>
        </p:nvSpPr>
        <p:spPr>
          <a:xfrm>
            <a:off x="15835745" y="6525492"/>
            <a:ext cx="13923818" cy="1354217"/>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t/>
            </a:r>
            <a:endParaRPr sz="8200">
              <a:solidFill>
                <a:schemeClr val="dk1"/>
              </a:solidFill>
              <a:latin typeface="Arial"/>
              <a:ea typeface="Arial"/>
              <a:cs typeface="Arial"/>
              <a:sym typeface="Arial"/>
            </a:endParaRPr>
          </a:p>
        </p:txBody>
      </p:sp>
      <p:graphicFrame>
        <p:nvGraphicFramePr>
          <p:cNvPr id="36" name="Google Shape;36;p3"/>
          <p:cNvGraphicFramePr/>
          <p:nvPr/>
        </p:nvGraphicFramePr>
        <p:xfrm>
          <a:off x="16126689" y="7076761"/>
          <a:ext cx="3000000" cy="3000000"/>
        </p:xfrm>
        <a:graphic>
          <a:graphicData uri="http://schemas.openxmlformats.org/drawingml/2006/table">
            <a:tbl>
              <a:tblPr bandRow="1" firstRow="1">
                <a:noFill/>
                <a:tableStyleId>{32EAFA4F-DCF7-41A6-9F99-1D9B476B9F45}</a:tableStyleId>
              </a:tblPr>
              <a:tblGrid>
                <a:gridCol w="3335475"/>
                <a:gridCol w="3335475"/>
                <a:gridCol w="3335475"/>
                <a:gridCol w="3335475"/>
              </a:tblGrid>
              <a:tr h="2801400">
                <a:tc>
                  <a:txBody>
                    <a:bodyPr/>
                    <a:lstStyle/>
                    <a:p>
                      <a:pPr indent="0" lvl="0" marL="0" marR="0" rtl="0" algn="l">
                        <a:spcBef>
                          <a:spcPts val="0"/>
                        </a:spcBef>
                        <a:spcAft>
                          <a:spcPts val="0"/>
                        </a:spcAft>
                        <a:buNone/>
                      </a:pPr>
                      <a:r>
                        <a:t/>
                      </a:r>
                      <a:endParaRPr sz="1700"/>
                    </a:p>
                  </a:txBody>
                  <a:tcPr marT="45725" marB="45725" marR="91450" marL="91450"/>
                </a:tc>
                <a:tc>
                  <a:txBody>
                    <a:bodyPr/>
                    <a:lstStyle/>
                    <a:p>
                      <a:pPr indent="0" lvl="0" marL="0" marR="0" rtl="0" algn="ctr">
                        <a:spcBef>
                          <a:spcPts val="0"/>
                        </a:spcBef>
                        <a:spcAft>
                          <a:spcPts val="0"/>
                        </a:spcAft>
                        <a:buNone/>
                      </a:pPr>
                      <a:r>
                        <a:rPr lang="en-IN" sz="3600">
                          <a:solidFill>
                            <a:schemeClr val="dk1"/>
                          </a:solidFill>
                        </a:rPr>
                        <a:t>Faster</a:t>
                      </a:r>
                      <a:r>
                        <a:rPr lang="en-IN" sz="3600">
                          <a:solidFill>
                            <a:schemeClr val="dk1"/>
                          </a:solidFill>
                        </a:rPr>
                        <a:t> R-CNN</a:t>
                      </a:r>
                      <a:endParaRPr/>
                    </a:p>
                    <a:p>
                      <a:pPr indent="0" lvl="0" marL="0" marR="0" rtl="0" algn="ctr">
                        <a:spcBef>
                          <a:spcPts val="0"/>
                        </a:spcBef>
                        <a:spcAft>
                          <a:spcPts val="0"/>
                        </a:spcAft>
                        <a:buNone/>
                      </a:pPr>
                      <a:r>
                        <a:rPr lang="en-IN" sz="3600">
                          <a:solidFill>
                            <a:schemeClr val="dk1"/>
                          </a:solidFill>
                        </a:rPr>
                        <a:t>INCEPTION    v2</a:t>
                      </a:r>
                      <a:endParaRPr sz="3600">
                        <a:solidFill>
                          <a:schemeClr val="dk1"/>
                        </a:solidFill>
                      </a:endParaRPr>
                    </a:p>
                  </a:txBody>
                  <a:tcPr marT="45725" marB="45725" marR="91450" marL="91450"/>
                </a:tc>
                <a:tc>
                  <a:txBody>
                    <a:bodyPr/>
                    <a:lstStyle/>
                    <a:p>
                      <a:pPr indent="0" lvl="0" marL="0" marR="0" rtl="0" algn="ctr">
                        <a:spcBef>
                          <a:spcPts val="0"/>
                        </a:spcBef>
                        <a:spcAft>
                          <a:spcPts val="0"/>
                        </a:spcAft>
                        <a:buNone/>
                      </a:pPr>
                      <a:r>
                        <a:rPr lang="en-IN" sz="3600">
                          <a:solidFill>
                            <a:schemeClr val="dk1"/>
                          </a:solidFill>
                        </a:rPr>
                        <a:t>SSD</a:t>
                      </a:r>
                      <a:r>
                        <a:rPr lang="en-IN" sz="3600">
                          <a:solidFill>
                            <a:schemeClr val="dk1"/>
                          </a:solidFill>
                        </a:rPr>
                        <a:t> INCEPTION  v2</a:t>
                      </a:r>
                      <a:endParaRPr sz="3600">
                        <a:solidFill>
                          <a:schemeClr val="dk1"/>
                        </a:solidFill>
                      </a:endParaRPr>
                    </a:p>
                  </a:txBody>
                  <a:tcPr marT="45725" marB="45725" marR="91450" marL="91450"/>
                </a:tc>
                <a:tc>
                  <a:txBody>
                    <a:bodyPr/>
                    <a:lstStyle/>
                    <a:p>
                      <a:pPr indent="0" lvl="0" marL="0" marR="0" rtl="0" algn="ctr">
                        <a:spcBef>
                          <a:spcPts val="0"/>
                        </a:spcBef>
                        <a:spcAft>
                          <a:spcPts val="0"/>
                        </a:spcAft>
                        <a:buNone/>
                      </a:pPr>
                      <a:r>
                        <a:rPr lang="en-IN" sz="3600">
                          <a:solidFill>
                            <a:schemeClr val="dk1"/>
                          </a:solidFill>
                        </a:rPr>
                        <a:t>SSD LITE MOBILENET </a:t>
                      </a:r>
                      <a:endParaRPr sz="3600">
                        <a:solidFill>
                          <a:schemeClr val="dk1"/>
                        </a:solidFill>
                      </a:endParaRPr>
                    </a:p>
                  </a:txBody>
                  <a:tcPr marT="45725" marB="45725" marR="91450" marL="91450"/>
                </a:tc>
              </a:tr>
              <a:tr h="2801400">
                <a:tc>
                  <a:txBody>
                    <a:bodyPr/>
                    <a:lstStyle/>
                    <a:p>
                      <a:pPr indent="0" lvl="0" marL="0" marR="0" rtl="0" algn="l">
                        <a:spcBef>
                          <a:spcPts val="0"/>
                        </a:spcBef>
                        <a:spcAft>
                          <a:spcPts val="0"/>
                        </a:spcAft>
                        <a:buNone/>
                      </a:pPr>
                      <a:r>
                        <a:rPr lang="en-IN" sz="3600"/>
                        <a:t>  </a:t>
                      </a:r>
                      <a:endParaRPr sz="3600"/>
                    </a:p>
                    <a:p>
                      <a:pPr indent="0" lvl="0" marL="0" marR="0" rtl="0" algn="l">
                        <a:spcBef>
                          <a:spcPts val="0"/>
                        </a:spcBef>
                        <a:spcAft>
                          <a:spcPts val="0"/>
                        </a:spcAft>
                        <a:buNone/>
                      </a:pPr>
                      <a:r>
                        <a:rPr lang="en-IN" sz="3600"/>
                        <a:t>  </a:t>
                      </a:r>
                      <a:endParaRPr/>
                    </a:p>
                    <a:p>
                      <a:pPr indent="0" lvl="0" marL="0" marR="0" rtl="0" algn="l">
                        <a:spcBef>
                          <a:spcPts val="0"/>
                        </a:spcBef>
                        <a:spcAft>
                          <a:spcPts val="0"/>
                        </a:spcAft>
                        <a:buNone/>
                      </a:pPr>
                      <a:r>
                        <a:rPr lang="en-IN" sz="3600"/>
                        <a:t>   mAP@IoU</a:t>
                      </a:r>
                      <a:endParaRPr sz="3600"/>
                    </a:p>
                    <a:p>
                      <a:pPr indent="0" lvl="0" marL="0" marR="0" rtl="0" algn="l">
                        <a:spcBef>
                          <a:spcPts val="0"/>
                        </a:spcBef>
                        <a:spcAft>
                          <a:spcPts val="0"/>
                        </a:spcAft>
                        <a:buNone/>
                      </a:pPr>
                      <a:r>
                        <a:rPr lang="en-IN" sz="3600"/>
                        <a:t>        0.5</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0.9437</a:t>
                      </a:r>
                      <a:endParaRPr sz="3600"/>
                    </a:p>
                  </a:txBody>
                  <a:tcPr marT="45725" marB="45725" marR="91450" marL="91450"/>
                </a:tc>
                <a:tc>
                  <a:txBody>
                    <a:bodyPr/>
                    <a:lstStyle/>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rPr lang="en-IN" sz="3600"/>
                        <a:t>      0.9055</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0.9554</a:t>
                      </a:r>
                      <a:endParaRPr/>
                    </a:p>
                    <a:p>
                      <a:pPr indent="0" lvl="0" marL="0" marR="0" rtl="0" algn="l">
                        <a:spcBef>
                          <a:spcPts val="0"/>
                        </a:spcBef>
                        <a:spcAft>
                          <a:spcPts val="0"/>
                        </a:spcAft>
                        <a:buNone/>
                      </a:pPr>
                      <a:r>
                        <a:t/>
                      </a:r>
                      <a:endParaRPr sz="3600"/>
                    </a:p>
                  </a:txBody>
                  <a:tcPr marT="45725" marB="45725" marR="91450" marL="91450"/>
                </a:tc>
              </a:tr>
              <a:tr h="2801400">
                <a:tc>
                  <a:txBody>
                    <a:bodyPr/>
                    <a:lstStyle/>
                    <a:p>
                      <a:pPr indent="0" lvl="0" marL="0" marR="0" rtl="0" algn="ctr">
                        <a:spcBef>
                          <a:spcPts val="0"/>
                        </a:spcBef>
                        <a:spcAft>
                          <a:spcPts val="0"/>
                        </a:spcAft>
                        <a:buNone/>
                      </a:pPr>
                      <a:r>
                        <a:t/>
                      </a:r>
                      <a:endParaRPr sz="3600">
                        <a:solidFill>
                          <a:schemeClr val="dk1"/>
                        </a:solidFill>
                      </a:endParaRPr>
                    </a:p>
                    <a:p>
                      <a:pPr indent="0" lvl="0" marL="0" marR="0" rtl="0" algn="ctr">
                        <a:spcBef>
                          <a:spcPts val="0"/>
                        </a:spcBef>
                        <a:spcAft>
                          <a:spcPts val="0"/>
                        </a:spcAft>
                        <a:buNone/>
                      </a:pPr>
                      <a:r>
                        <a:t/>
                      </a:r>
                      <a:endParaRPr sz="3600">
                        <a:solidFill>
                          <a:schemeClr val="dk1"/>
                        </a:solidFill>
                      </a:endParaRPr>
                    </a:p>
                    <a:p>
                      <a:pPr indent="0" lvl="0" marL="0" marR="0" rtl="0" algn="ctr">
                        <a:spcBef>
                          <a:spcPts val="0"/>
                        </a:spcBef>
                        <a:spcAft>
                          <a:spcPts val="0"/>
                        </a:spcAft>
                        <a:buNone/>
                      </a:pPr>
                      <a:r>
                        <a:rPr lang="en-IN" sz="3600">
                          <a:solidFill>
                            <a:schemeClr val="dk1"/>
                          </a:solidFill>
                        </a:rPr>
                        <a:t>Steps</a:t>
                      </a:r>
                      <a:endParaRPr sz="3600">
                        <a:solidFill>
                          <a:schemeClr val="dk1"/>
                        </a:solidFill>
                      </a:endParaRPr>
                    </a:p>
                    <a:p>
                      <a:pPr indent="0" lvl="0" marL="0" marR="0" rtl="0" algn="l">
                        <a:spcBef>
                          <a:spcPts val="0"/>
                        </a:spcBef>
                        <a:spcAft>
                          <a:spcPts val="0"/>
                        </a:spcAft>
                        <a:buNone/>
                      </a:pPr>
                      <a:r>
                        <a:rPr lang="en-IN" sz="3600">
                          <a:solidFill>
                            <a:schemeClr val="dk1"/>
                          </a:solidFill>
                        </a:rPr>
                        <a:t>  </a:t>
                      </a:r>
                      <a:r>
                        <a:rPr lang="en-IN" sz="3600">
                          <a:solidFill>
                            <a:schemeClr val="dk1"/>
                          </a:solidFill>
                        </a:rPr>
                        <a:t> </a:t>
                      </a:r>
                      <a:r>
                        <a:rPr lang="en-IN" sz="3600">
                          <a:solidFill>
                            <a:schemeClr val="dk1"/>
                          </a:solidFill>
                        </a:rPr>
                        <a:t> </a:t>
                      </a:r>
                      <a:endParaRPr sz="3600">
                        <a:solidFill>
                          <a:schemeClr val="dk1"/>
                        </a:solidFill>
                      </a:endParaRPr>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2,00,000</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1,00,000</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1.30,000</a:t>
                      </a:r>
                      <a:endParaRPr sz="3600"/>
                    </a:p>
                  </a:txBody>
                  <a:tcPr marT="45725" marB="45725" marR="91450" marL="91450"/>
                </a:tc>
              </a:tr>
              <a:tr h="2801400">
                <a:tc>
                  <a:txBody>
                    <a:bodyPr/>
                    <a:lstStyle/>
                    <a:p>
                      <a:pPr indent="0" lvl="0" marL="0" marR="0" rtl="0" algn="l">
                        <a:spcBef>
                          <a:spcPts val="0"/>
                        </a:spcBef>
                        <a:spcAft>
                          <a:spcPts val="0"/>
                        </a:spcAft>
                        <a:buNone/>
                      </a:pPr>
                      <a:r>
                        <a:t/>
                      </a:r>
                      <a:endParaRPr sz="3600">
                        <a:solidFill>
                          <a:schemeClr val="dk1"/>
                        </a:solidFill>
                      </a:endParaRPr>
                    </a:p>
                    <a:p>
                      <a:pPr indent="0" lvl="0" marL="0" marR="0" rtl="0" algn="l">
                        <a:spcBef>
                          <a:spcPts val="0"/>
                        </a:spcBef>
                        <a:spcAft>
                          <a:spcPts val="0"/>
                        </a:spcAft>
                        <a:buNone/>
                      </a:pPr>
                      <a:r>
                        <a:t/>
                      </a:r>
                      <a:endParaRPr sz="3600">
                        <a:solidFill>
                          <a:schemeClr val="dk1"/>
                        </a:solidFill>
                      </a:endParaRPr>
                    </a:p>
                    <a:p>
                      <a:pPr indent="0" lvl="0" marL="0" marR="0" rtl="0" algn="l">
                        <a:spcBef>
                          <a:spcPts val="0"/>
                        </a:spcBef>
                        <a:spcAft>
                          <a:spcPts val="0"/>
                        </a:spcAft>
                        <a:buNone/>
                      </a:pPr>
                      <a:r>
                        <a:rPr lang="en-IN" sz="3600">
                          <a:solidFill>
                            <a:schemeClr val="dk1"/>
                          </a:solidFill>
                        </a:rPr>
                        <a:t>       LOSS</a:t>
                      </a:r>
                      <a:endParaRPr/>
                    </a:p>
                    <a:p>
                      <a:pPr indent="0" lvl="0" marL="0" marR="0" rtl="0" algn="l">
                        <a:spcBef>
                          <a:spcPts val="0"/>
                        </a:spcBef>
                        <a:spcAft>
                          <a:spcPts val="0"/>
                        </a:spcAft>
                        <a:buNone/>
                      </a:pPr>
                      <a:r>
                        <a:rPr lang="en-IN" sz="3600">
                          <a:solidFill>
                            <a:schemeClr val="dk1"/>
                          </a:solidFill>
                        </a:rPr>
                        <a:t> (classification)</a:t>
                      </a:r>
                      <a:endParaRPr sz="3600">
                        <a:solidFill>
                          <a:schemeClr val="dk1"/>
                        </a:solidFill>
                      </a:endParaRPr>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0.123126</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5.8326</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3.052575</a:t>
                      </a:r>
                      <a:endParaRPr/>
                    </a:p>
                    <a:p>
                      <a:pPr indent="0" lvl="0" marL="0" marR="0" rtl="0" algn="l">
                        <a:spcBef>
                          <a:spcPts val="0"/>
                        </a:spcBef>
                        <a:spcAft>
                          <a:spcPts val="0"/>
                        </a:spcAft>
                        <a:buNone/>
                      </a:pPr>
                      <a:r>
                        <a:t/>
                      </a:r>
                      <a:endParaRPr sz="3600"/>
                    </a:p>
                  </a:txBody>
                  <a:tcPr marT="45725" marB="45725" marR="91450" marL="91450"/>
                </a:tc>
              </a:tr>
              <a:tr h="2801400">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LOSS</a:t>
                      </a:r>
                      <a:endParaRPr/>
                    </a:p>
                    <a:p>
                      <a:pPr indent="0" lvl="0" marL="0" marR="0" rtl="0" algn="ctr">
                        <a:spcBef>
                          <a:spcPts val="0"/>
                        </a:spcBef>
                        <a:spcAft>
                          <a:spcPts val="0"/>
                        </a:spcAft>
                        <a:buNone/>
                      </a:pPr>
                      <a:r>
                        <a:rPr lang="en-IN" sz="3600"/>
                        <a:t>(localization)</a:t>
                      </a:r>
                      <a:endParaRPr sz="3600"/>
                    </a:p>
                  </a:txBody>
                  <a:tcPr marT="45725" marB="45725" marR="91450" marL="91450"/>
                </a:tc>
                <a:tc>
                  <a:txBody>
                    <a:bodyPr/>
                    <a:lstStyle/>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t/>
                      </a:r>
                      <a:endParaRPr sz="1700"/>
                    </a:p>
                    <a:p>
                      <a:pPr indent="0" lvl="0" marL="0" marR="0" rtl="0" algn="l">
                        <a:spcBef>
                          <a:spcPts val="0"/>
                        </a:spcBef>
                        <a:spcAft>
                          <a:spcPts val="0"/>
                        </a:spcAft>
                        <a:buNone/>
                      </a:pPr>
                      <a:r>
                        <a:rPr lang="en-IN" sz="3600"/>
                        <a:t>  0.112125</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0.662244</a:t>
                      </a:r>
                      <a:endParaRPr sz="3600"/>
                    </a:p>
                  </a:txBody>
                  <a:tcPr marT="45725" marB="45725" marR="91450" marL="91450"/>
                </a:tc>
                <a:tc>
                  <a:txBody>
                    <a:bodyPr/>
                    <a:lstStyle/>
                    <a:p>
                      <a:pPr indent="0" lvl="0" marL="0" marR="0" rtl="0" algn="l">
                        <a:spcBef>
                          <a:spcPts val="0"/>
                        </a:spcBef>
                        <a:spcAft>
                          <a:spcPts val="0"/>
                        </a:spcAft>
                        <a:buNone/>
                      </a:pPr>
                      <a:r>
                        <a:t/>
                      </a:r>
                      <a:endParaRPr sz="3600"/>
                    </a:p>
                    <a:p>
                      <a:pPr indent="0" lvl="0" marL="0" marR="0" rtl="0" algn="l">
                        <a:spcBef>
                          <a:spcPts val="0"/>
                        </a:spcBef>
                        <a:spcAft>
                          <a:spcPts val="0"/>
                        </a:spcAft>
                        <a:buNone/>
                      </a:pPr>
                      <a:r>
                        <a:t/>
                      </a:r>
                      <a:endParaRPr sz="3600"/>
                    </a:p>
                    <a:p>
                      <a:pPr indent="0" lvl="0" marL="0" marR="0" rtl="0" algn="l">
                        <a:spcBef>
                          <a:spcPts val="0"/>
                        </a:spcBef>
                        <a:spcAft>
                          <a:spcPts val="0"/>
                        </a:spcAft>
                        <a:buNone/>
                      </a:pPr>
                      <a:r>
                        <a:rPr lang="en-IN" sz="3600"/>
                        <a:t>    0.442702</a:t>
                      </a:r>
                      <a:endParaRPr sz="3600"/>
                    </a:p>
                  </a:txBody>
                  <a:tcPr marT="45725" marB="45725" marR="91450" marL="91450"/>
                </a:tc>
              </a:tr>
            </a:tbl>
          </a:graphicData>
        </a:graphic>
      </p:graphicFrame>
      <p:sp>
        <p:nvSpPr>
          <p:cNvPr id="37" name="Google Shape;37;p3"/>
          <p:cNvSpPr txBox="1"/>
          <p:nvPr/>
        </p:nvSpPr>
        <p:spPr>
          <a:xfrm>
            <a:off x="15703827" y="34468906"/>
            <a:ext cx="14034051" cy="4247317"/>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n-IN" sz="3000">
                <a:solidFill>
                  <a:schemeClr val="dk1"/>
                </a:solidFill>
                <a:latin typeface="Arial"/>
                <a:ea typeface="Arial"/>
                <a:cs typeface="Arial"/>
                <a:sym typeface="Arial"/>
              </a:rPr>
              <a:t>We have presented tiger detection system. It help us to conserve tigers and which can further lead the way for other flora and fauna. Using the recently released ATRW dataset by CVWC, we experimented on 2485 images along with their annotation for training and 277 image along with their annotation for validation. The proposed system achieves an accuracy of more than 90% in three models, these models can be further applied for different applications according to system requirements. This project can be further progressed by training on tiger pose detection and Re-ID datasets by CVWC and deploying it on mobile computers like Raspberry Pi and NVIDIA Jetson Nano extending upto drones.</a:t>
            </a:r>
            <a:endParaRPr sz="3000">
              <a:solidFill>
                <a:schemeClr val="dk1"/>
              </a:solidFill>
              <a:latin typeface="Arial"/>
              <a:ea typeface="Arial"/>
              <a:cs typeface="Arial"/>
              <a:sym typeface="Arial"/>
            </a:endParaRPr>
          </a:p>
        </p:txBody>
      </p:sp>
      <p:pic>
        <p:nvPicPr>
          <p:cNvPr descr="C:\Users\buguest2\Downloads\faster rcnn inception v2.png" id="38" name="Google Shape;38;p3"/>
          <p:cNvPicPr preferRelativeResize="0"/>
          <p:nvPr/>
        </p:nvPicPr>
        <p:blipFill rotWithShape="1">
          <a:blip r:embed="rId5">
            <a:alphaModFix/>
          </a:blip>
          <a:srcRect b="0" l="0" r="0" t="0"/>
          <a:stretch/>
        </p:blipFill>
        <p:spPr>
          <a:xfrm>
            <a:off x="19172620" y="28772834"/>
            <a:ext cx="7010400" cy="4250432"/>
          </a:xfrm>
          <a:prstGeom prst="rect">
            <a:avLst/>
          </a:prstGeom>
          <a:noFill/>
          <a:ln>
            <a:noFill/>
          </a:ln>
        </p:spPr>
      </p:pic>
      <p:pic>
        <p:nvPicPr>
          <p:cNvPr descr="C:\Users\buguest2\Downloads\ssdlite inception v2.png" id="39" name="Google Shape;39;p3"/>
          <p:cNvPicPr preferRelativeResize="0"/>
          <p:nvPr/>
        </p:nvPicPr>
        <p:blipFill rotWithShape="1">
          <a:blip r:embed="rId6">
            <a:alphaModFix/>
          </a:blip>
          <a:srcRect b="0" l="0" r="0" t="0"/>
          <a:stretch/>
        </p:blipFill>
        <p:spPr>
          <a:xfrm>
            <a:off x="23152302" y="23587023"/>
            <a:ext cx="6581462" cy="4226542"/>
          </a:xfrm>
          <a:prstGeom prst="rect">
            <a:avLst/>
          </a:prstGeom>
          <a:noFill/>
          <a:ln>
            <a:noFill/>
          </a:ln>
        </p:spPr>
      </p:pic>
      <p:sp>
        <p:nvSpPr>
          <p:cNvPr id="40" name="Google Shape;40;p3"/>
          <p:cNvSpPr txBox="1"/>
          <p:nvPr/>
        </p:nvSpPr>
        <p:spPr>
          <a:xfrm>
            <a:off x="19372975" y="33130325"/>
            <a:ext cx="6581400" cy="584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3200">
                <a:solidFill>
                  <a:schemeClr val="dk1"/>
                </a:solidFill>
              </a:rPr>
              <a:t>Fig. 8 </a:t>
            </a:r>
            <a:r>
              <a:rPr b="1" lang="en-IN" sz="3200">
                <a:solidFill>
                  <a:schemeClr val="dk1"/>
                </a:solidFill>
                <a:latin typeface="Arial"/>
                <a:ea typeface="Arial"/>
                <a:cs typeface="Arial"/>
                <a:sym typeface="Arial"/>
              </a:rPr>
              <a:t>Faster R-CNN Inception v2</a:t>
            </a:r>
            <a:endParaRPr b="1" sz="3200">
              <a:solidFill>
                <a:schemeClr val="dk1"/>
              </a:solidFill>
              <a:latin typeface="Arial"/>
              <a:ea typeface="Arial"/>
              <a:cs typeface="Arial"/>
              <a:sym typeface="Arial"/>
            </a:endParaRPr>
          </a:p>
        </p:txBody>
      </p:sp>
      <p:sp>
        <p:nvSpPr>
          <p:cNvPr id="41" name="Google Shape;41;p3"/>
          <p:cNvSpPr txBox="1"/>
          <p:nvPr/>
        </p:nvSpPr>
        <p:spPr>
          <a:xfrm>
            <a:off x="23922681" y="27912922"/>
            <a:ext cx="5264100" cy="584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3200">
                <a:solidFill>
                  <a:schemeClr val="dk1"/>
                </a:solidFill>
              </a:rPr>
              <a:t>Fig.7 </a:t>
            </a:r>
            <a:r>
              <a:rPr b="1" lang="en-IN" sz="3200">
                <a:solidFill>
                  <a:schemeClr val="dk1"/>
                </a:solidFill>
                <a:latin typeface="Arial"/>
                <a:ea typeface="Arial"/>
                <a:cs typeface="Arial"/>
                <a:sym typeface="Arial"/>
              </a:rPr>
              <a:t>SSD Inception v2</a:t>
            </a:r>
            <a:endParaRPr b="1" sz="3200">
              <a:solidFill>
                <a:schemeClr val="dk1"/>
              </a:solidFill>
              <a:latin typeface="Arial"/>
              <a:ea typeface="Arial"/>
              <a:cs typeface="Arial"/>
              <a:sym typeface="Arial"/>
            </a:endParaRPr>
          </a:p>
        </p:txBody>
      </p:sp>
      <p:sp>
        <p:nvSpPr>
          <p:cNvPr id="42" name="Google Shape;42;p3"/>
          <p:cNvSpPr txBox="1"/>
          <p:nvPr/>
        </p:nvSpPr>
        <p:spPr>
          <a:xfrm>
            <a:off x="15665809" y="27911569"/>
            <a:ext cx="7339800" cy="584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3200">
                <a:solidFill>
                  <a:schemeClr val="dk1"/>
                </a:solidFill>
              </a:rPr>
              <a:t>Fig</a:t>
            </a:r>
            <a:r>
              <a:rPr lang="en-IN" sz="3200">
                <a:solidFill>
                  <a:schemeClr val="dk1"/>
                </a:solidFill>
              </a:rPr>
              <a:t>.6 </a:t>
            </a:r>
            <a:r>
              <a:rPr b="1" lang="en-IN" sz="3200">
                <a:solidFill>
                  <a:schemeClr val="dk1"/>
                </a:solidFill>
                <a:latin typeface="Arial"/>
                <a:ea typeface="Arial"/>
                <a:cs typeface="Arial"/>
                <a:sym typeface="Arial"/>
              </a:rPr>
              <a:t>SSD Lite MobileNet</a:t>
            </a:r>
            <a:endParaRPr b="1" sz="3200">
              <a:solidFill>
                <a:schemeClr val="dk1"/>
              </a:solidFill>
              <a:latin typeface="Arial"/>
              <a:ea typeface="Arial"/>
              <a:cs typeface="Arial"/>
              <a:sym typeface="Arial"/>
            </a:endParaRPr>
          </a:p>
        </p:txBody>
      </p:sp>
      <p:pic>
        <p:nvPicPr>
          <p:cNvPr descr="C:\Users\buguest2\Downloads\1 (4).png" id="43" name="Google Shape;43;p3"/>
          <p:cNvPicPr preferRelativeResize="0"/>
          <p:nvPr/>
        </p:nvPicPr>
        <p:blipFill rotWithShape="1">
          <a:blip r:embed="rId7">
            <a:alphaModFix/>
          </a:blip>
          <a:srcRect b="0" l="0" r="0" t="0"/>
          <a:stretch/>
        </p:blipFill>
        <p:spPr>
          <a:xfrm flipH="1">
            <a:off x="9065852" y="15917763"/>
            <a:ext cx="3956181" cy="2216281"/>
          </a:xfrm>
          <a:prstGeom prst="rect">
            <a:avLst/>
          </a:prstGeom>
          <a:noFill/>
          <a:ln>
            <a:noFill/>
          </a:ln>
        </p:spPr>
      </p:pic>
      <p:pic>
        <p:nvPicPr>
          <p:cNvPr descr="C:\Users\buguest2\Downloads\faster rcnn arc.png" id="44" name="Google Shape;44;p3"/>
          <p:cNvPicPr preferRelativeResize="0"/>
          <p:nvPr/>
        </p:nvPicPr>
        <p:blipFill rotWithShape="1">
          <a:blip r:embed="rId8">
            <a:alphaModFix/>
          </a:blip>
          <a:srcRect b="0" l="7379" r="7599" t="0"/>
          <a:stretch/>
        </p:blipFill>
        <p:spPr>
          <a:xfrm>
            <a:off x="1060462" y="24079519"/>
            <a:ext cx="13588988" cy="5216672"/>
          </a:xfrm>
          <a:prstGeom prst="rect">
            <a:avLst/>
          </a:prstGeom>
          <a:noFill/>
          <a:ln>
            <a:noFill/>
          </a:ln>
        </p:spPr>
      </p:pic>
      <p:sp>
        <p:nvSpPr>
          <p:cNvPr id="45" name="Google Shape;45;p3"/>
          <p:cNvSpPr txBox="1"/>
          <p:nvPr/>
        </p:nvSpPr>
        <p:spPr>
          <a:xfrm>
            <a:off x="16071850" y="39328725"/>
            <a:ext cx="13684200" cy="2554500"/>
          </a:xfrm>
          <a:prstGeom prst="rect">
            <a:avLst/>
          </a:prstGeom>
          <a:noFill/>
          <a:ln>
            <a:noFill/>
          </a:ln>
        </p:spPr>
        <p:txBody>
          <a:bodyPr anchorCtr="0" anchor="t" bIns="45700" lIns="91425" spcFirstLastPara="1" rIns="91425" wrap="square" tIns="45700">
            <a:noAutofit/>
          </a:bodyPr>
          <a:lstStyle/>
          <a:p>
            <a:pPr indent="-203200" lvl="0" marL="0" marR="0" rtl="0" algn="just">
              <a:spcBef>
                <a:spcPts val="0"/>
              </a:spcBef>
              <a:spcAft>
                <a:spcPts val="0"/>
              </a:spcAft>
              <a:buClr>
                <a:schemeClr val="dk1"/>
              </a:buClr>
              <a:buSzPts val="3200"/>
              <a:buFont typeface="Noto Sans Symbols"/>
              <a:buChar char="▪"/>
            </a:pPr>
            <a:r>
              <a:rPr lang="en-IN" sz="3200">
                <a:solidFill>
                  <a:schemeClr val="dk1"/>
                </a:solidFill>
                <a:latin typeface="Arial"/>
                <a:ea typeface="Arial"/>
                <a:cs typeface="Arial"/>
                <a:sym typeface="Arial"/>
              </a:rPr>
              <a:t>https://cvwc2019.github.io/challenge.html</a:t>
            </a:r>
            <a:endParaRPr sz="3200">
              <a:solidFill>
                <a:schemeClr val="dk1"/>
              </a:solidFill>
              <a:latin typeface="Arial"/>
              <a:ea typeface="Arial"/>
              <a:cs typeface="Arial"/>
              <a:sym typeface="Arial"/>
            </a:endParaRPr>
          </a:p>
          <a:p>
            <a:pPr indent="-203200" lvl="0" marL="0" marR="0" rtl="0" algn="just">
              <a:spcBef>
                <a:spcPts val="0"/>
              </a:spcBef>
              <a:spcAft>
                <a:spcPts val="0"/>
              </a:spcAft>
              <a:buClr>
                <a:schemeClr val="dk1"/>
              </a:buClr>
              <a:buSzPts val="3200"/>
              <a:buFont typeface="Noto Sans Symbols"/>
              <a:buChar char="▪"/>
            </a:pPr>
            <a:r>
              <a:rPr lang="en-IN" sz="3200">
                <a:solidFill>
                  <a:schemeClr val="dk1"/>
                </a:solidFill>
                <a:latin typeface="Arial"/>
                <a:ea typeface="Arial"/>
                <a:cs typeface="Arial"/>
                <a:sym typeface="Arial"/>
              </a:rPr>
              <a:t>https://github.com/Edje-Electronic/tensorflow-object detection</a:t>
            </a:r>
            <a:endParaRPr/>
          </a:p>
          <a:p>
            <a:pPr indent="-203200" lvl="0" marL="0" marR="0" rtl="0" algn="just">
              <a:spcBef>
                <a:spcPts val="0"/>
              </a:spcBef>
              <a:spcAft>
                <a:spcPts val="0"/>
              </a:spcAft>
              <a:buClr>
                <a:schemeClr val="dk1"/>
              </a:buClr>
              <a:buSzPts val="3200"/>
              <a:buFont typeface="Noto Sans Symbols"/>
              <a:buChar char="▪"/>
            </a:pPr>
            <a:r>
              <a:rPr lang="en-IN" sz="3200">
                <a:solidFill>
                  <a:schemeClr val="dk1"/>
                </a:solidFill>
                <a:latin typeface="Arial"/>
                <a:ea typeface="Arial"/>
                <a:cs typeface="Arial"/>
                <a:sym typeface="Arial"/>
              </a:rPr>
              <a:t>https://arxiv.org/pdf/1906.05586.pdf</a:t>
            </a:r>
            <a:endParaRPr sz="3200">
              <a:solidFill>
                <a:schemeClr val="dk1"/>
              </a:solidFill>
              <a:latin typeface="Arial"/>
              <a:ea typeface="Arial"/>
              <a:cs typeface="Arial"/>
              <a:sym typeface="Arial"/>
            </a:endParaRPr>
          </a:p>
          <a:p>
            <a:pPr indent="-203200" lvl="0" marL="0" marR="0" rtl="0" algn="just">
              <a:spcBef>
                <a:spcPts val="0"/>
              </a:spcBef>
              <a:spcAft>
                <a:spcPts val="0"/>
              </a:spcAft>
              <a:buClr>
                <a:schemeClr val="dk1"/>
              </a:buClr>
              <a:buSzPts val="3200"/>
              <a:buFont typeface="Noto Sans Symbols"/>
              <a:buChar char="▪"/>
            </a:pPr>
            <a:r>
              <a:rPr lang="en-IN" sz="3200">
                <a:solidFill>
                  <a:schemeClr val="dk1"/>
                </a:solidFill>
                <a:latin typeface="Arial"/>
                <a:ea typeface="Arial"/>
                <a:cs typeface="Arial"/>
                <a:sym typeface="Arial"/>
              </a:rPr>
              <a:t>https://ieeexplore.ieee.org/document/8510564</a:t>
            </a:r>
            <a:endParaRPr/>
          </a:p>
          <a:p>
            <a:pPr indent="0" lvl="0" marL="0" marR="0" rtl="0" algn="just">
              <a:spcBef>
                <a:spcPts val="0"/>
              </a:spcBef>
              <a:spcAft>
                <a:spcPts val="0"/>
              </a:spcAft>
              <a:buNone/>
            </a:pPr>
            <a:r>
              <a:t/>
            </a:r>
            <a:endParaRPr sz="3200">
              <a:solidFill>
                <a:schemeClr val="dk1"/>
              </a:solidFill>
              <a:latin typeface="Arial"/>
              <a:ea typeface="Arial"/>
              <a:cs typeface="Arial"/>
              <a:sym typeface="Arial"/>
            </a:endParaRPr>
          </a:p>
        </p:txBody>
      </p:sp>
      <p:pic>
        <p:nvPicPr>
          <p:cNvPr descr="ssd.jpeg" id="46" name="Google Shape;46;p3"/>
          <p:cNvPicPr preferRelativeResize="0"/>
          <p:nvPr/>
        </p:nvPicPr>
        <p:blipFill rotWithShape="1">
          <a:blip r:embed="rId9">
            <a:alphaModFix/>
          </a:blip>
          <a:srcRect b="0" l="1935" r="0" t="0"/>
          <a:stretch/>
        </p:blipFill>
        <p:spPr>
          <a:xfrm>
            <a:off x="533400" y="31242000"/>
            <a:ext cx="14344650" cy="4250450"/>
          </a:xfrm>
          <a:prstGeom prst="rect">
            <a:avLst/>
          </a:prstGeom>
          <a:noFill/>
          <a:ln>
            <a:noFill/>
          </a:ln>
        </p:spPr>
      </p:pic>
      <p:pic>
        <p:nvPicPr>
          <p:cNvPr descr="2.png" id="47" name="Google Shape;47;p3"/>
          <p:cNvPicPr preferRelativeResize="0"/>
          <p:nvPr/>
        </p:nvPicPr>
        <p:blipFill rotWithShape="1">
          <a:blip r:embed="rId10">
            <a:alphaModFix/>
          </a:blip>
          <a:srcRect b="14062" l="18433" r="15531" t="16358"/>
          <a:stretch/>
        </p:blipFill>
        <p:spPr>
          <a:xfrm>
            <a:off x="15874106" y="23603477"/>
            <a:ext cx="7075589" cy="4193627"/>
          </a:xfrm>
          <a:prstGeom prst="rect">
            <a:avLst/>
          </a:prstGeom>
          <a:noFill/>
          <a:ln>
            <a:noFill/>
          </a:ln>
        </p:spPr>
      </p:pic>
      <p:cxnSp>
        <p:nvCxnSpPr>
          <p:cNvPr id="48" name="Google Shape;48;p3"/>
          <p:cNvCxnSpPr/>
          <p:nvPr/>
        </p:nvCxnSpPr>
        <p:spPr>
          <a:xfrm>
            <a:off x="16148648" y="7065612"/>
            <a:ext cx="3324600" cy="2773200"/>
          </a:xfrm>
          <a:prstGeom prst="straightConnector1">
            <a:avLst/>
          </a:prstGeom>
          <a:solidFill>
            <a:schemeClr val="lt1"/>
          </a:solidFill>
          <a:ln cap="flat" cmpd="sng" w="9525">
            <a:solidFill>
              <a:schemeClr val="dk1"/>
            </a:solidFill>
            <a:prstDash val="solid"/>
            <a:round/>
            <a:headEnd len="sm" w="sm" type="none"/>
            <a:tailEnd len="sm" w="sm" type="none"/>
          </a:ln>
        </p:spPr>
      </p:cxnSp>
      <p:sp>
        <p:nvSpPr>
          <p:cNvPr id="49" name="Google Shape;49;p3"/>
          <p:cNvSpPr txBox="1"/>
          <p:nvPr/>
        </p:nvSpPr>
        <p:spPr>
          <a:xfrm>
            <a:off x="17381623" y="7068892"/>
            <a:ext cx="2215500" cy="708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IN" sz="4000">
                <a:solidFill>
                  <a:schemeClr val="dk1"/>
                </a:solidFill>
                <a:latin typeface="Arial"/>
                <a:ea typeface="Arial"/>
                <a:cs typeface="Arial"/>
                <a:sym typeface="Arial"/>
              </a:rPr>
              <a:t>Models</a:t>
            </a:r>
            <a:endParaRPr b="1" sz="4000">
              <a:solidFill>
                <a:schemeClr val="dk1"/>
              </a:solidFill>
              <a:latin typeface="Arial"/>
              <a:ea typeface="Arial"/>
              <a:cs typeface="Arial"/>
              <a:sym typeface="Arial"/>
            </a:endParaRPr>
          </a:p>
        </p:txBody>
      </p:sp>
      <p:sp>
        <p:nvSpPr>
          <p:cNvPr id="50" name="Google Shape;50;p3"/>
          <p:cNvSpPr txBox="1"/>
          <p:nvPr/>
        </p:nvSpPr>
        <p:spPr>
          <a:xfrm>
            <a:off x="16165902" y="9279613"/>
            <a:ext cx="2622300" cy="630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1" lang="en-IN" sz="3500">
                <a:solidFill>
                  <a:schemeClr val="dk1"/>
                </a:solidFill>
                <a:latin typeface="Arial"/>
                <a:ea typeface="Arial"/>
                <a:cs typeface="Arial"/>
                <a:sym typeface="Arial"/>
              </a:rPr>
              <a:t>Parameters</a:t>
            </a:r>
            <a:endParaRPr b="1" i="1" sz="3500">
              <a:solidFill>
                <a:schemeClr val="dk1"/>
              </a:solidFill>
              <a:latin typeface="Arial"/>
              <a:ea typeface="Arial"/>
              <a:cs typeface="Arial"/>
              <a:sym typeface="Arial"/>
            </a:endParaRPr>
          </a:p>
        </p:txBody>
      </p:sp>
      <p:pic>
        <p:nvPicPr>
          <p:cNvPr id="51" name="Google Shape;51;p3"/>
          <p:cNvPicPr preferRelativeResize="0"/>
          <p:nvPr/>
        </p:nvPicPr>
        <p:blipFill rotWithShape="1">
          <a:blip r:embed="rId11">
            <a:alphaModFix/>
          </a:blip>
          <a:srcRect b="0" l="0" r="0" t="0"/>
          <a:stretch/>
        </p:blipFill>
        <p:spPr>
          <a:xfrm>
            <a:off x="1885220" y="1875678"/>
            <a:ext cx="3540491" cy="3783992"/>
          </a:xfrm>
          <a:prstGeom prst="rect">
            <a:avLst/>
          </a:prstGeom>
          <a:noFill/>
          <a:ln>
            <a:noFill/>
          </a:ln>
        </p:spPr>
      </p:pic>
      <p:pic>
        <p:nvPicPr>
          <p:cNvPr descr="A drawing of a face&#10;&#10;Description generated with high confidence" id="52" name="Google Shape;52;p3"/>
          <p:cNvPicPr preferRelativeResize="0"/>
          <p:nvPr/>
        </p:nvPicPr>
        <p:blipFill rotWithShape="1">
          <a:blip r:embed="rId12">
            <a:alphaModFix/>
          </a:blip>
          <a:srcRect b="0" l="0" r="0" t="0"/>
          <a:stretch/>
        </p:blipFill>
        <p:spPr>
          <a:xfrm>
            <a:off x="1103930" y="582337"/>
            <a:ext cx="5008111" cy="1240532"/>
          </a:xfrm>
          <a:prstGeom prst="rect">
            <a:avLst/>
          </a:prstGeom>
          <a:noFill/>
          <a:ln>
            <a:noFill/>
          </a:ln>
        </p:spPr>
      </p:pic>
      <p:sp>
        <p:nvSpPr>
          <p:cNvPr id="53" name="Google Shape;53;p3"/>
          <p:cNvSpPr/>
          <p:nvPr/>
        </p:nvSpPr>
        <p:spPr>
          <a:xfrm>
            <a:off x="3975273" y="1435103"/>
            <a:ext cx="25081678" cy="3816215"/>
          </a:xfrm>
          <a:prstGeom prst="rect">
            <a:avLst/>
          </a:prstGeom>
          <a:noFill/>
          <a:ln>
            <a:noFill/>
          </a:ln>
        </p:spPr>
        <p:txBody>
          <a:bodyPr anchorCtr="0" anchor="t" bIns="45600" lIns="91225" spcFirstLastPara="1" rIns="91225" wrap="square" tIns="45600">
            <a:noAutofit/>
          </a:bodyPr>
          <a:lstStyle/>
          <a:p>
            <a:pPr indent="0" lvl="0" marL="0" marR="0" rtl="0" algn="ctr">
              <a:spcBef>
                <a:spcPts val="0"/>
              </a:spcBef>
              <a:spcAft>
                <a:spcPts val="0"/>
              </a:spcAft>
              <a:buNone/>
            </a:pPr>
            <a:r>
              <a:rPr b="1" lang="en-IN" sz="8000">
                <a:solidFill>
                  <a:schemeClr val="dk1"/>
                </a:solidFill>
                <a:latin typeface="Times New Roman"/>
                <a:ea typeface="Times New Roman"/>
                <a:cs typeface="Times New Roman"/>
                <a:sym typeface="Times New Roman"/>
              </a:rPr>
              <a:t>Computer Vision for Wildlife Conservation </a:t>
            </a:r>
            <a:endParaRPr b="1" sz="8000">
              <a:solidFill>
                <a:schemeClr val="dk1"/>
              </a:solidFill>
              <a:latin typeface="Times New Roman"/>
              <a:ea typeface="Times New Roman"/>
              <a:cs typeface="Times New Roman"/>
              <a:sym typeface="Times New Roman"/>
            </a:endParaRPr>
          </a:p>
          <a:p>
            <a:pPr indent="0" lvl="0" marL="0" marR="0" rtl="0" algn="ctr">
              <a:spcBef>
                <a:spcPts val="0"/>
              </a:spcBef>
              <a:spcAft>
                <a:spcPts val="0"/>
              </a:spcAft>
              <a:buNone/>
            </a:pPr>
            <a:r>
              <a:t/>
            </a:r>
            <a:endParaRPr b="1" sz="5400">
              <a:solidFill>
                <a:schemeClr val="dk1"/>
              </a:solidFill>
              <a:latin typeface="Arial"/>
              <a:ea typeface="Arial"/>
              <a:cs typeface="Arial"/>
              <a:sym typeface="Arial"/>
            </a:endParaRPr>
          </a:p>
          <a:p>
            <a:pPr indent="0" lvl="0" marL="0" marR="0" rtl="0" algn="ctr">
              <a:spcBef>
                <a:spcPts val="0"/>
              </a:spcBef>
              <a:spcAft>
                <a:spcPts val="0"/>
              </a:spcAft>
              <a:buNone/>
            </a:pPr>
            <a:r>
              <a:rPr b="1" lang="en-IN" sz="5400">
                <a:solidFill>
                  <a:schemeClr val="dk1"/>
                </a:solidFill>
                <a:latin typeface="Arial"/>
                <a:ea typeface="Arial"/>
                <a:cs typeface="Arial"/>
                <a:sym typeface="Arial"/>
              </a:rPr>
              <a:t>Shankho Ghosh, Ketan Muddalkar, Ajay Patel, Vishnu B Nair</a:t>
            </a:r>
            <a:endParaRPr b="1" sz="5400">
              <a:solidFill>
                <a:schemeClr val="dk1"/>
              </a:solidFill>
              <a:latin typeface="Arial"/>
              <a:ea typeface="Arial"/>
              <a:cs typeface="Arial"/>
              <a:sym typeface="Arial"/>
            </a:endParaRPr>
          </a:p>
          <a:p>
            <a:pPr indent="0" lvl="0" marL="0" marR="0" rtl="0" algn="ctr">
              <a:spcBef>
                <a:spcPts val="0"/>
              </a:spcBef>
              <a:spcAft>
                <a:spcPts val="0"/>
              </a:spcAft>
              <a:buNone/>
            </a:pPr>
            <a:r>
              <a:rPr b="1" lang="en-IN" sz="5400">
                <a:solidFill>
                  <a:schemeClr val="dk1"/>
                </a:solidFill>
                <a:latin typeface="Arial"/>
                <a:ea typeface="Arial"/>
                <a:cs typeface="Arial"/>
                <a:sym typeface="Arial"/>
              </a:rPr>
              <a:t>Balmukund Mishra, Divya Acharya, Tejalal Choudhary</a:t>
            </a:r>
            <a:endParaRPr b="1" sz="5400">
              <a:solidFill>
                <a:schemeClr val="dk1"/>
              </a:solidFill>
              <a:latin typeface="Arial"/>
              <a:ea typeface="Arial"/>
              <a:cs typeface="Arial"/>
              <a:sym typeface="Arial"/>
            </a:endParaRPr>
          </a:p>
        </p:txBody>
      </p:sp>
      <p:sp>
        <p:nvSpPr>
          <p:cNvPr id="54" name="Google Shape;54;p3"/>
          <p:cNvSpPr txBox="1"/>
          <p:nvPr/>
        </p:nvSpPr>
        <p:spPr>
          <a:xfrm>
            <a:off x="20000050" y="21243700"/>
            <a:ext cx="6183000" cy="69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IN" sz="2400"/>
              <a:t>Accuracy Analysis of different models</a:t>
            </a:r>
            <a:endParaRPr b="1" sz="2400"/>
          </a:p>
        </p:txBody>
      </p:sp>
      <p:sp>
        <p:nvSpPr>
          <p:cNvPr id="55" name="Google Shape;55;p3"/>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a:t>￼</a:t>
            </a:r>
            <a:endParaRPr/>
          </a:p>
        </p:txBody>
      </p:sp>
      <p:sp>
        <p:nvSpPr>
          <p:cNvPr id="56" name="Google Shape;56;p3"/>
          <p:cNvSpPr txBox="1"/>
          <p:nvPr/>
        </p:nvSpPr>
        <p:spPr>
          <a:xfrm>
            <a:off x="20946850" y="22431950"/>
            <a:ext cx="4185900" cy="94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IN" sz="3600"/>
              <a:t>Observed Output</a:t>
            </a:r>
            <a:endParaRPr b="1" sz="3600"/>
          </a:p>
        </p:txBody>
      </p:sp>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Custom 16">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3064"/>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